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2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.xml" ContentType="application/vnd.openxmlformats-officedocument.presentationml.notesSlide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notesSlides/notesSlide7.xml" ContentType="application/vnd.openxmlformats-officedocument.presentationml.notesSlide+xml"/>
  <Override PartName="/ppt/tags/tag23.xml" ContentType="application/vnd.openxmlformats-officedocument.presentationml.tags+xml"/>
  <Override PartName="/ppt/notesSlides/notesSlide8.xml" ContentType="application/vnd.openxmlformats-officedocument.presentationml.notesSlide+xml"/>
  <Override PartName="/ppt/tags/tag24.xml" ContentType="application/vnd.openxmlformats-officedocument.presentationml.tags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notesSlides/notesSlide10.xml" ContentType="application/vnd.openxmlformats-officedocument.presentationml.notesSlide+xml"/>
  <Override PartName="/ppt/tags/tag26.xml" ContentType="application/vnd.openxmlformats-officedocument.presentationml.tags+xml"/>
  <Override PartName="/ppt/notesSlides/notesSlide11.xml" ContentType="application/vnd.openxmlformats-officedocument.presentationml.notesSlide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tags/tag29.xml" ContentType="application/vnd.openxmlformats-officedocument.presentationml.tags+xml"/>
  <Override PartName="/ppt/notesSlides/notesSlide14.xml" ContentType="application/vnd.openxmlformats-officedocument.presentationml.notesSlide+xml"/>
  <Override PartName="/ppt/tags/tag30.xml" ContentType="application/vnd.openxmlformats-officedocument.presentationml.tags+xml"/>
  <Override PartName="/ppt/notesSlides/notesSlide15.xml" ContentType="application/vnd.openxmlformats-officedocument.presentationml.notesSlide+xml"/>
  <Override PartName="/ppt/tags/tag31.xml" ContentType="application/vnd.openxmlformats-officedocument.presentationml.tags+xml"/>
  <Override PartName="/ppt/notesSlides/notesSlide16.xml" ContentType="application/vnd.openxmlformats-officedocument.presentationml.notesSlide+xml"/>
  <Override PartName="/ppt/tags/tag32.xml" ContentType="application/vnd.openxmlformats-officedocument.presentationml.tags+xml"/>
  <Override PartName="/ppt/notesSlides/notesSlide17.xml" ContentType="application/vnd.openxmlformats-officedocument.presentationml.notesSlide+xml"/>
  <Override PartName="/ppt/tags/tag33.xml" ContentType="application/vnd.openxmlformats-officedocument.presentationml.tags+xml"/>
  <Override PartName="/ppt/notesSlides/notesSlide18.xml" ContentType="application/vnd.openxmlformats-officedocument.presentationml.notesSlide+xml"/>
  <Override PartName="/ppt/tags/tag34.xml" ContentType="application/vnd.openxmlformats-officedocument.presentationml.tags+xml"/>
  <Override PartName="/ppt/notesSlides/notesSlide19.xml" ContentType="application/vnd.openxmlformats-officedocument.presentationml.notesSlide+xml"/>
  <Override PartName="/ppt/tags/tag35.xml" ContentType="application/vnd.openxmlformats-officedocument.presentationml.tags+xml"/>
  <Override PartName="/ppt/notesSlides/notesSlide20.xml" ContentType="application/vnd.openxmlformats-officedocument.presentationml.notesSlide+xml"/>
  <Override PartName="/ppt/tags/tag36.xml" ContentType="application/vnd.openxmlformats-officedocument.presentationml.tags+xml"/>
  <Override PartName="/ppt/notesSlides/notesSlide21.xml" ContentType="application/vnd.openxmlformats-officedocument.presentationml.notesSlide+xml"/>
  <Override PartName="/ppt/tags/tag37.xml" ContentType="application/vnd.openxmlformats-officedocument.presentationml.tags+xml"/>
  <Override PartName="/ppt/notesSlides/notesSlide22.xml" ContentType="application/vnd.openxmlformats-officedocument.presentationml.notesSlide+xml"/>
  <Override PartName="/ppt/tags/tag38.xml" ContentType="application/vnd.openxmlformats-officedocument.presentationml.tags+xml"/>
  <Override PartName="/ppt/notesSlides/notesSlide23.xml" ContentType="application/vnd.openxmlformats-officedocument.presentationml.notesSlide+xml"/>
  <Override PartName="/ppt/tags/tag39.xml" ContentType="application/vnd.openxmlformats-officedocument.presentationml.tags+xml"/>
  <Override PartName="/ppt/notesSlides/notesSlide24.xml" ContentType="application/vnd.openxmlformats-officedocument.presentationml.notesSlide+xml"/>
  <Override PartName="/ppt/tags/tag40.xml" ContentType="application/vnd.openxmlformats-officedocument.presentationml.tags+xml"/>
  <Override PartName="/ppt/notesSlides/notesSlide25.xml" ContentType="application/vnd.openxmlformats-officedocument.presentationml.notesSlide+xml"/>
  <Override PartName="/ppt/tags/tag41.xml" ContentType="application/vnd.openxmlformats-officedocument.presentationml.tags+xml"/>
  <Override PartName="/ppt/notesSlides/notesSlide26.xml" ContentType="application/vnd.openxmlformats-officedocument.presentationml.notesSlide+xml"/>
  <Override PartName="/ppt/tags/tag42.xml" ContentType="application/vnd.openxmlformats-officedocument.presentationml.tags+xml"/>
  <Override PartName="/ppt/notesSlides/notesSlide27.xml" ContentType="application/vnd.openxmlformats-officedocument.presentationml.notesSlide+xml"/>
  <Override PartName="/ppt/tags/tag43.xml" ContentType="application/vnd.openxmlformats-officedocument.presentationml.tags+xml"/>
  <Override PartName="/ppt/notesSlides/notesSlide28.xml" ContentType="application/vnd.openxmlformats-officedocument.presentationml.notesSlide+xml"/>
  <Override PartName="/ppt/tags/tag44.xml" ContentType="application/vnd.openxmlformats-officedocument.presentationml.tags+xml"/>
  <Override PartName="/ppt/notesSlides/notesSlide29.xml" ContentType="application/vnd.openxmlformats-officedocument.presentationml.notesSlide+xml"/>
  <Override PartName="/ppt/tags/tag45.xml" ContentType="application/vnd.openxmlformats-officedocument.presentationml.tags+xml"/>
  <Override PartName="/ppt/notesSlides/notesSlide30.xml" ContentType="application/vnd.openxmlformats-officedocument.presentationml.notesSlide+xml"/>
  <Override PartName="/ppt/tags/tag46.xml" ContentType="application/vnd.openxmlformats-officedocument.presentationml.tags+xml"/>
  <Override PartName="/ppt/notesSlides/notesSlide31.xml" ContentType="application/vnd.openxmlformats-officedocument.presentationml.notesSlide+xml"/>
  <Override PartName="/ppt/tags/tag47.xml" ContentType="application/vnd.openxmlformats-officedocument.presentationml.tags+xml"/>
  <Override PartName="/ppt/notesSlides/notesSlide32.xml" ContentType="application/vnd.openxmlformats-officedocument.presentationml.notesSlide+xml"/>
  <Override PartName="/ppt/tags/tag48.xml" ContentType="application/vnd.openxmlformats-officedocument.presentationml.tags+xml"/>
  <Override PartName="/ppt/notesSlides/notesSlide33.xml" ContentType="application/vnd.openxmlformats-officedocument.presentationml.notesSlide+xml"/>
  <Override PartName="/ppt/tags/tag49.xml" ContentType="application/vnd.openxmlformats-officedocument.presentationml.tags+xml"/>
  <Override PartName="/ppt/notesSlides/notesSlide34.xml" ContentType="application/vnd.openxmlformats-officedocument.presentationml.notesSlide+xml"/>
  <Override PartName="/ppt/tags/tag50.xml" ContentType="application/vnd.openxmlformats-officedocument.presentationml.tags+xml"/>
  <Override PartName="/ppt/notesSlides/notesSlide35.xml" ContentType="application/vnd.openxmlformats-officedocument.presentationml.notesSlide+xml"/>
  <Override PartName="/ppt/tags/tag51.xml" ContentType="application/vnd.openxmlformats-officedocument.presentationml.tags+xml"/>
  <Override PartName="/ppt/notesSlides/notesSlide36.xml" ContentType="application/vnd.openxmlformats-officedocument.presentationml.notesSlide+xml"/>
  <Override PartName="/ppt/tags/tag52.xml" ContentType="application/vnd.openxmlformats-officedocument.presentationml.tags+xml"/>
  <Override PartName="/ppt/notesSlides/notesSlide37.xml" ContentType="application/vnd.openxmlformats-officedocument.presentationml.notesSlide+xml"/>
  <Override PartName="/ppt/tags/tag53.xml" ContentType="application/vnd.openxmlformats-officedocument.presentationml.tags+xml"/>
  <Override PartName="/ppt/notesSlides/notesSlide38.xml" ContentType="application/vnd.openxmlformats-officedocument.presentationml.notesSlide+xml"/>
  <Override PartName="/ppt/tags/tag54.xml" ContentType="application/vnd.openxmlformats-officedocument.presentationml.tags+xml"/>
  <Override PartName="/ppt/notesSlides/notesSlide39.xml" ContentType="application/vnd.openxmlformats-officedocument.presentationml.notesSlide+xml"/>
  <Override PartName="/ppt/tags/tag55.xml" ContentType="application/vnd.openxmlformats-officedocument.presentationml.tags+xml"/>
  <Override PartName="/ppt/notesSlides/notesSlide40.xml" ContentType="application/vnd.openxmlformats-officedocument.presentationml.notesSlide+xml"/>
  <Override PartName="/ppt/tags/tag56.xml" ContentType="application/vnd.openxmlformats-officedocument.presentationml.tags+xml"/>
  <Override PartName="/ppt/notesSlides/notesSlide41.xml" ContentType="application/vnd.openxmlformats-officedocument.presentationml.notesSlide+xml"/>
  <Override PartName="/ppt/tags/tag57.xml" ContentType="application/vnd.openxmlformats-officedocument.presentationml.tags+xml"/>
  <Override PartName="/ppt/notesSlides/notesSlide42.xml" ContentType="application/vnd.openxmlformats-officedocument.presentationml.notesSlide+xml"/>
  <Override PartName="/ppt/tags/tag58.xml" ContentType="application/vnd.openxmlformats-officedocument.presentationml.tags+xml"/>
  <Override PartName="/ppt/notesSlides/notesSlide43.xml" ContentType="application/vnd.openxmlformats-officedocument.presentationml.notesSlide+xml"/>
  <Override PartName="/ppt/tags/tag59.xml" ContentType="application/vnd.openxmlformats-officedocument.presentationml.tags+xml"/>
  <Override PartName="/ppt/notesSlides/notesSlide44.xml" ContentType="application/vnd.openxmlformats-officedocument.presentationml.notesSlide+xml"/>
  <Override PartName="/ppt/tags/tag60.xml" ContentType="application/vnd.openxmlformats-officedocument.presentationml.tags+xml"/>
  <Override PartName="/ppt/notesSlides/notesSlide45.xml" ContentType="application/vnd.openxmlformats-officedocument.presentationml.notesSlide+xml"/>
  <Override PartName="/ppt/tags/tag61.xml" ContentType="application/vnd.openxmlformats-officedocument.presentationml.tags+xml"/>
  <Override PartName="/ppt/notesSlides/notesSlide46.xml" ContentType="application/vnd.openxmlformats-officedocument.presentationml.notesSlide+xml"/>
  <Override PartName="/ppt/tags/tag62.xml" ContentType="application/vnd.openxmlformats-officedocument.presentationml.tags+xml"/>
  <Override PartName="/ppt/notesSlides/notesSlide47.xml" ContentType="application/vnd.openxmlformats-officedocument.presentationml.notesSlide+xml"/>
  <Override PartName="/ppt/tags/tag63.xml" ContentType="application/vnd.openxmlformats-officedocument.presentationml.tags+xml"/>
  <Override PartName="/ppt/notesSlides/notesSlide48.xml" ContentType="application/vnd.openxmlformats-officedocument.presentationml.notesSlide+xml"/>
  <Override PartName="/ppt/tags/tag64.xml" ContentType="application/vnd.openxmlformats-officedocument.presentationml.tags+xml"/>
  <Override PartName="/ppt/notesSlides/notesSlide49.xml" ContentType="application/vnd.openxmlformats-officedocument.presentationml.notesSlide+xml"/>
  <Override PartName="/ppt/tags/tag65.xml" ContentType="application/vnd.openxmlformats-officedocument.presentationml.tags+xml"/>
  <Override PartName="/ppt/notesSlides/notesSlide50.xml" ContentType="application/vnd.openxmlformats-officedocument.presentationml.notesSlide+xml"/>
  <Override PartName="/ppt/tags/tag66.xml" ContentType="application/vnd.openxmlformats-officedocument.presentationml.tags+xml"/>
  <Override PartName="/ppt/notesSlides/notesSlide51.xml" ContentType="application/vnd.openxmlformats-officedocument.presentationml.notesSlide+xml"/>
  <Override PartName="/ppt/tags/tag67.xml" ContentType="application/vnd.openxmlformats-officedocument.presentationml.tags+xml"/>
  <Override PartName="/ppt/notesSlides/notesSlide52.xml" ContentType="application/vnd.openxmlformats-officedocument.presentationml.notesSlide+xml"/>
  <Override PartName="/ppt/tags/tag68.xml" ContentType="application/vnd.openxmlformats-officedocument.presentationml.tags+xml"/>
  <Override PartName="/ppt/notesSlides/notesSlide53.xml" ContentType="application/vnd.openxmlformats-officedocument.presentationml.notesSlide+xml"/>
  <Override PartName="/ppt/tags/tag69.xml" ContentType="application/vnd.openxmlformats-officedocument.presentationml.tags+xml"/>
  <Override PartName="/ppt/notesSlides/notesSlide54.xml" ContentType="application/vnd.openxmlformats-officedocument.presentationml.notesSlide+xml"/>
  <Override PartName="/ppt/tags/tag70.xml" ContentType="application/vnd.openxmlformats-officedocument.presentationml.tags+xml"/>
  <Override PartName="/ppt/notesSlides/notesSlide55.xml" ContentType="application/vnd.openxmlformats-officedocument.presentationml.notesSlide+xml"/>
  <Override PartName="/ppt/tags/tag71.xml" ContentType="application/vnd.openxmlformats-officedocument.presentationml.tags+xml"/>
  <Override PartName="/ppt/notesSlides/notesSlide56.xml" ContentType="application/vnd.openxmlformats-officedocument.presentationml.notesSlide+xml"/>
  <Override PartName="/ppt/tags/tag72.xml" ContentType="application/vnd.openxmlformats-officedocument.presentationml.tags+xml"/>
  <Override PartName="/ppt/notesSlides/notesSlide57.xml" ContentType="application/vnd.openxmlformats-officedocument.presentationml.notesSlide+xml"/>
  <Override PartName="/ppt/tags/tag73.xml" ContentType="application/vnd.openxmlformats-officedocument.presentationml.tags+xml"/>
  <Override PartName="/ppt/notesSlides/notesSlide58.xml" ContentType="application/vnd.openxmlformats-officedocument.presentationml.notesSlide+xml"/>
  <Override PartName="/ppt/tags/tag74.xml" ContentType="application/vnd.openxmlformats-officedocument.presentationml.tags+xml"/>
  <Override PartName="/ppt/notesSlides/notesSlide59.xml" ContentType="application/vnd.openxmlformats-officedocument.presentationml.notesSlide+xml"/>
  <Override PartName="/ppt/tags/tag75.xml" ContentType="application/vnd.openxmlformats-officedocument.presentationml.tags+xml"/>
  <Override PartName="/ppt/notesSlides/notesSlide60.xml" ContentType="application/vnd.openxmlformats-officedocument.presentationml.notesSlide+xml"/>
  <Override PartName="/ppt/tags/tag76.xml" ContentType="application/vnd.openxmlformats-officedocument.presentationml.tags+xml"/>
  <Override PartName="/ppt/notesSlides/notesSlide61.xml" ContentType="application/vnd.openxmlformats-officedocument.presentationml.notesSlide+xml"/>
  <Override PartName="/ppt/tags/tag77.xml" ContentType="application/vnd.openxmlformats-officedocument.presentationml.tags+xml"/>
  <Override PartName="/ppt/notesSlides/notesSlide62.xml" ContentType="application/vnd.openxmlformats-officedocument.presentationml.notesSlide+xml"/>
  <Override PartName="/ppt/tags/tag78.xml" ContentType="application/vnd.openxmlformats-officedocument.presentationml.tags+xml"/>
  <Override PartName="/ppt/notesSlides/notesSlide63.xml" ContentType="application/vnd.openxmlformats-officedocument.presentationml.notesSlide+xml"/>
  <Override PartName="/ppt/tags/tag79.xml" ContentType="application/vnd.openxmlformats-officedocument.presentationml.tags+xml"/>
  <Override PartName="/ppt/notesSlides/notesSlide64.xml" ContentType="application/vnd.openxmlformats-officedocument.presentationml.notesSlide+xml"/>
  <Override PartName="/ppt/tags/tag80.xml" ContentType="application/vnd.openxmlformats-officedocument.presentationml.tags+xml"/>
  <Override PartName="/ppt/notesSlides/notesSlide65.xml" ContentType="application/vnd.openxmlformats-officedocument.presentationml.notesSlide+xml"/>
  <Override PartName="/ppt/tags/tag81.xml" ContentType="application/vnd.openxmlformats-officedocument.presentationml.tags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9"/>
  </p:notesMasterIdLst>
  <p:sldIdLst>
    <p:sldId id="283" r:id="rId2"/>
    <p:sldId id="469" r:id="rId3"/>
    <p:sldId id="424" r:id="rId4"/>
    <p:sldId id="470" r:id="rId5"/>
    <p:sldId id="471" r:id="rId6"/>
    <p:sldId id="426" r:id="rId7"/>
    <p:sldId id="427" r:id="rId8"/>
    <p:sldId id="462" r:id="rId9"/>
    <p:sldId id="386" r:id="rId10"/>
    <p:sldId id="394" r:id="rId11"/>
    <p:sldId id="387" r:id="rId12"/>
    <p:sldId id="463" r:id="rId13"/>
    <p:sldId id="389" r:id="rId14"/>
    <p:sldId id="388" r:id="rId15"/>
    <p:sldId id="390" r:id="rId16"/>
    <p:sldId id="464" r:id="rId17"/>
    <p:sldId id="393" r:id="rId18"/>
    <p:sldId id="392" r:id="rId19"/>
    <p:sldId id="395" r:id="rId20"/>
    <p:sldId id="397" r:id="rId21"/>
    <p:sldId id="414" r:id="rId22"/>
    <p:sldId id="398" r:id="rId23"/>
    <p:sldId id="399" r:id="rId24"/>
    <p:sldId id="400" r:id="rId25"/>
    <p:sldId id="465" r:id="rId26"/>
    <p:sldId id="404" r:id="rId27"/>
    <p:sldId id="403" r:id="rId28"/>
    <p:sldId id="466" r:id="rId29"/>
    <p:sldId id="401" r:id="rId30"/>
    <p:sldId id="402" r:id="rId31"/>
    <p:sldId id="405" r:id="rId32"/>
    <p:sldId id="406" r:id="rId33"/>
    <p:sldId id="412" r:id="rId34"/>
    <p:sldId id="407" r:id="rId35"/>
    <p:sldId id="408" r:id="rId36"/>
    <p:sldId id="409" r:id="rId37"/>
    <p:sldId id="467" r:id="rId38"/>
    <p:sldId id="410" r:id="rId39"/>
    <p:sldId id="413" r:id="rId40"/>
    <p:sldId id="468" r:id="rId41"/>
    <p:sldId id="415" r:id="rId42"/>
    <p:sldId id="423" r:id="rId43"/>
    <p:sldId id="416" r:id="rId44"/>
    <p:sldId id="418" r:id="rId45"/>
    <p:sldId id="419" r:id="rId46"/>
    <p:sldId id="420" r:id="rId47"/>
    <p:sldId id="442" r:id="rId48"/>
    <p:sldId id="422" r:id="rId49"/>
    <p:sldId id="428" r:id="rId50"/>
    <p:sldId id="435" r:id="rId51"/>
    <p:sldId id="439" r:id="rId52"/>
    <p:sldId id="436" r:id="rId53"/>
    <p:sldId id="440" r:id="rId54"/>
    <p:sldId id="438" r:id="rId55"/>
    <p:sldId id="437" r:id="rId56"/>
    <p:sldId id="432" r:id="rId57"/>
    <p:sldId id="433" r:id="rId58"/>
    <p:sldId id="441" r:id="rId59"/>
    <p:sldId id="443" r:id="rId60"/>
    <p:sldId id="445" r:id="rId61"/>
    <p:sldId id="446" r:id="rId62"/>
    <p:sldId id="451" r:id="rId63"/>
    <p:sldId id="456" r:id="rId64"/>
    <p:sldId id="457" r:id="rId65"/>
    <p:sldId id="458" r:id="rId66"/>
    <p:sldId id="459" r:id="rId67"/>
    <p:sldId id="461" r:id="rId68"/>
  </p:sldIdLst>
  <p:sldSz cx="12192000" cy="6858000"/>
  <p:notesSz cx="6858000" cy="9144000"/>
  <p:embeddedFontLst>
    <p:embeddedFont>
      <p:font typeface="Roboto Condensed Light" panose="02000000000000000000" pitchFamily="2" charset="0"/>
      <p:regular r:id="rId70"/>
      <p:italic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Roboto Condensed" panose="02000000000000000000" pitchFamily="2" charset="0"/>
      <p:regular r:id="rId76"/>
      <p:bold r:id="rId77"/>
      <p:italic r:id="rId78"/>
      <p:boldItalic r:id="rId79"/>
    </p:embeddedFont>
    <p:embeddedFont>
      <p:font typeface="Segoe UI Black" panose="020B0A02040204020203" pitchFamily="34" charset="0"/>
      <p:bold r:id="rId80"/>
      <p:boldItalic r:id="rId81"/>
    </p:embeddedFont>
    <p:embeddedFont>
      <p:font typeface="Cambria Math" panose="02040503050406030204" pitchFamily="18" charset="0"/>
      <p:regular r:id="rId82"/>
    </p:embeddedFont>
    <p:embeddedFont>
      <p:font typeface="Wingdings 3" panose="05040102010807070707" pitchFamily="18" charset="2"/>
      <p:regular r:id="rId83"/>
    </p:embeddedFont>
  </p:embeddedFontLst>
  <p:custDataLst>
    <p:tags r:id="rId8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S5eMfL6JapuX16losa5Wew==" hashData="WedeIsIjFMWtXmyoveDkyEuUidmh0YXOWEOZcw3SHNILKUH/nGO4ymD5qR5lR80ZWvkfCG6cyPRchHrLJsjS+w=="/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userId="Admin" providerId="None"/>
      </p:ext>
    </p:extLst>
  </p:cmAuthor>
  <p:cmAuthor id="2" name="Windows User" initials="WU" lastIdx="1" clrIdx="1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301B92"/>
    <a:srgbClr val="673BB7"/>
    <a:srgbClr val="607D8B"/>
    <a:srgbClr val="ED524F"/>
    <a:srgbClr val="B71B1C"/>
    <a:srgbClr val="F54337"/>
    <a:srgbClr val="D81A60"/>
    <a:srgbClr val="890E4F"/>
    <a:srgbClr val="EA1E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3" autoAdjust="0"/>
    <p:restoredTop sz="95974" autoAdjust="0"/>
  </p:normalViewPr>
  <p:slideViewPr>
    <p:cSldViewPr snapToGrid="0">
      <p:cViewPr varScale="1">
        <p:scale>
          <a:sx n="92" d="100"/>
          <a:sy n="92" d="100"/>
        </p:scale>
        <p:origin x="28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gs" Target="tags/tag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13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07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76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01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48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57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21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48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97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24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77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37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37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52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99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98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025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90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02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24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9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1465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2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393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44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459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573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365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536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001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784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568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647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40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26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188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863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90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714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158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759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121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387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662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90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270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457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816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68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301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64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08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3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321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436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6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684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735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47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28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834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079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193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13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5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30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5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jpe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12.pn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12.pn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3"/>
          <a:stretch/>
        </p:blipFill>
        <p:spPr>
          <a:xfrm>
            <a:off x="9094462" y="2263964"/>
            <a:ext cx="1962228" cy="19587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=""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=""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=""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=""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Kalpesh H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Surati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57199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#3160716 (IoT)   </a:t>
            </a:r>
            <a:r>
              <a:rPr lang="en-US" dirty="0" smtClean="0">
                <a:solidFill>
                  <a:schemeClr val="tx1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</a:t>
            </a:r>
            <a:r>
              <a:rPr lang="fr-FR" sz="1200" kern="1200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5 – </a:t>
            </a:r>
            <a:r>
              <a:rPr lang="en-US" sz="1200" kern="1200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Application Building with IoT</a:t>
            </a:r>
            <a:endParaRPr lang="en-US" sz="1200" kern="1200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Kalpesh H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Surati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57199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#3160716 (IoT)   </a:t>
            </a:r>
            <a:r>
              <a:rPr lang="en-US" dirty="0" smtClean="0">
                <a:solidFill>
                  <a:schemeClr val="tx1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</a:t>
            </a:r>
            <a:r>
              <a:rPr lang="fr-FR" sz="1200" kern="1200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5 – </a:t>
            </a:r>
            <a:r>
              <a:rPr lang="en-US" sz="1200" kern="1200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Application Building with IoT</a:t>
            </a:r>
            <a:endParaRPr lang="en-US" sz="1200" kern="1200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Kalpesh H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Surati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57199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#3160716 (IoT)   </a:t>
            </a:r>
            <a:r>
              <a:rPr lang="en-US" dirty="0" smtClean="0">
                <a:solidFill>
                  <a:schemeClr val="tx1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</a:t>
            </a:r>
            <a:r>
              <a:rPr lang="fr-FR" sz="1200" kern="1200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5 – </a:t>
            </a:r>
            <a:r>
              <a:rPr lang="en-US" sz="1200" kern="1200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Application Building with IoT</a:t>
            </a:r>
            <a:endParaRPr lang="en-US" sz="1200" kern="1200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=""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Kalpesh H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Surati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#3160716 (IoT)   </a:t>
            </a:r>
            <a:r>
              <a:rPr lang="en-US" dirty="0" smtClean="0">
                <a:solidFill>
                  <a:schemeClr val="tx1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</a:t>
            </a:r>
            <a:r>
              <a:rPr lang="fr-FR" sz="1200" kern="1200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5 – </a:t>
            </a:r>
            <a:r>
              <a:rPr lang="en-US" sz="1200" kern="1200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Application Building with IoT</a:t>
            </a:r>
            <a:endParaRPr lang="en-US" sz="1200" kern="1200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Kalpesh H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Surati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#3160716 (IoT)   </a:t>
            </a:r>
            <a:r>
              <a:rPr lang="en-US" dirty="0" smtClean="0">
                <a:solidFill>
                  <a:schemeClr val="tx1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</a:t>
            </a:r>
            <a:r>
              <a:rPr lang="fr-FR" sz="1200" kern="1200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5 – </a:t>
            </a:r>
            <a:r>
              <a:rPr lang="en-US" sz="1200" kern="1200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Application Building with IoT</a:t>
            </a:r>
            <a:endParaRPr lang="en-US" sz="1200" kern="1200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Kalpesh H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Surati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#3160716 (IoT)   </a:t>
            </a:r>
            <a:r>
              <a:rPr lang="en-US" dirty="0" smtClean="0">
                <a:solidFill>
                  <a:schemeClr val="tx1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</a:t>
            </a:r>
            <a:r>
              <a:rPr lang="fr-FR" sz="1200" kern="1200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5 – </a:t>
            </a:r>
            <a:r>
              <a:rPr lang="en-US" sz="1200" kern="1200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Application Building with IoT</a:t>
            </a:r>
            <a:endParaRPr lang="en-US" sz="1200" kern="1200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custDataLst>
      <p:tags r:id="rId23"/>
    </p:custDataLst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Relationship Id="rId4" Type="http://schemas.openxmlformats.org/officeDocument/2006/relationships/image" Target="../media/image4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3.xml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5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6.xml"/><Relationship Id="rId4" Type="http://schemas.openxmlformats.org/officeDocument/2006/relationships/image" Target="../media/image4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Relationship Id="rId4" Type="http://schemas.openxmlformats.org/officeDocument/2006/relationships/image" Target="../media/image4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8.xml"/><Relationship Id="rId6" Type="http://schemas.openxmlformats.org/officeDocument/2006/relationships/image" Target="../media/image27.png"/><Relationship Id="rId5" Type="http://schemas.openxmlformats.org/officeDocument/2006/relationships/image" Target="../media/image28.jpg"/><Relationship Id="rId4" Type="http://schemas.openxmlformats.org/officeDocument/2006/relationships/image" Target="../media/image4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0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1.xml"/><Relationship Id="rId4" Type="http://schemas.openxmlformats.org/officeDocument/2006/relationships/image" Target="../media/image4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3.xml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4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5.xml"/><Relationship Id="rId4" Type="http://schemas.openxmlformats.org/officeDocument/2006/relationships/image" Target="../media/image5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6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7.xml"/><Relationship Id="rId4" Type="http://schemas.openxmlformats.org/officeDocument/2006/relationships/image" Target="../media/image4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8.xml"/><Relationship Id="rId6" Type="http://schemas.openxmlformats.org/officeDocument/2006/relationships/image" Target="../media/image27.png"/><Relationship Id="rId5" Type="http://schemas.openxmlformats.org/officeDocument/2006/relationships/image" Target="../media/image28.jp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4" Type="http://schemas.openxmlformats.org/officeDocument/2006/relationships/image" Target="../media/image5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4" Type="http://schemas.openxmlformats.org/officeDocument/2006/relationships/image" Target="../media/image5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4" Type="http://schemas.openxmlformats.org/officeDocument/2006/relationships/image" Target="../media/image58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Relationship Id="rId4" Type="http://schemas.openxmlformats.org/officeDocument/2006/relationships/image" Target="../media/image59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4" Type="http://schemas.openxmlformats.org/officeDocument/2006/relationships/image" Target="../media/image6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2.xml"/><Relationship Id="rId4" Type="http://schemas.openxmlformats.org/officeDocument/2006/relationships/image" Target="../media/image63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Relationship Id="rId4" Type="http://schemas.openxmlformats.org/officeDocument/2006/relationships/image" Target="../media/image6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4" Type="http://schemas.openxmlformats.org/officeDocument/2006/relationships/image" Target="../media/image19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4.xml"/><Relationship Id="rId4" Type="http://schemas.openxmlformats.org/officeDocument/2006/relationships/image" Target="../media/image6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Relationship Id="rId4" Type="http://schemas.openxmlformats.org/officeDocument/2006/relationships/image" Target="../media/image66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4" Type="http://schemas.openxmlformats.org/officeDocument/2006/relationships/image" Target="../media/image68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Relationship Id="rId4" Type="http://schemas.openxmlformats.org/officeDocument/2006/relationships/image" Target="../media/image69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4" Type="http://schemas.openxmlformats.org/officeDocument/2006/relationships/image" Target="../media/image7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5596611" cy="2578780"/>
          </a:xfrm>
        </p:spPr>
        <p:txBody>
          <a:bodyPr/>
          <a:lstStyle/>
          <a:p>
            <a:r>
              <a:rPr lang="en-US" sz="4800" b="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Unit-5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sz="4800" dirty="0"/>
              <a:t>Application Building with IoT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4D4005A-4647-4086-9144-7BCC7DFEF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Kalpesh.surati@darshan.ac.in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F817D43-889A-4049-ACFD-9B3B648B6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+91 99250 10033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786D614-6447-4787-8025-9C902A1B7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F7AB9BC-FE08-46B2-A19C-803CB5DF0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smtClean="0"/>
              <a:t>Kalpesh H </a:t>
            </a:r>
            <a:r>
              <a:rPr lang="en-US" dirty="0" err="1"/>
              <a:t>Surati</a:t>
            </a:r>
            <a:endParaRPr lang="en-US" dirty="0"/>
          </a:p>
        </p:txBody>
      </p:sp>
      <p:pic>
        <p:nvPicPr>
          <p:cNvPr id="24" name="Picture Placeholder 23">
            <a:extLst>
              <a:ext uri="{FF2B5EF4-FFF2-40B4-BE49-F238E27FC236}">
                <a16:creationId xmlns="" xmlns:a16="http://schemas.microsoft.com/office/drawing/2014/main" id="{4FC20EE9-4DB6-49AC-8191-5DB6BA1966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9" y="5211251"/>
            <a:ext cx="1353599" cy="1353599"/>
          </a:xfrm>
        </p:spPr>
      </p:pic>
      <p:sp>
        <p:nvSpPr>
          <p:cNvPr id="11" name="AutoShape 3">
            <a:extLst>
              <a:ext uri="{FF2B5EF4-FFF2-40B4-BE49-F238E27FC236}">
                <a16:creationId xmlns="" xmlns:a16="http://schemas.microsoft.com/office/drawing/2014/main" id="{3D1B70E7-2396-452E-A00A-D1D4AA1E56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3676" y="-3055324"/>
            <a:ext cx="7721600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IOT and </a:t>
            </a:r>
            <a:r>
              <a:rPr lang="en-US" b="1" dirty="0" smtClean="0"/>
              <a:t>Applications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</a:t>
            </a:r>
            <a:r>
              <a:rPr lang="en-US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3160716 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100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Healthcare Application with IoT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51" y="962144"/>
            <a:ext cx="4765852" cy="562750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Overview</a:t>
            </a:r>
          </a:p>
          <a:p>
            <a:r>
              <a:rPr lang="en-US" dirty="0"/>
              <a:t>Healthcare is </a:t>
            </a:r>
            <a:r>
              <a:rPr lang="en-US" b="1" dirty="0">
                <a:solidFill>
                  <a:schemeClr val="accent6"/>
                </a:solidFill>
              </a:rPr>
              <a:t>delivered</a:t>
            </a:r>
            <a:r>
              <a:rPr lang="en-US" dirty="0"/>
              <a:t> by </a:t>
            </a:r>
            <a:r>
              <a:rPr lang="en-US" b="1" dirty="0">
                <a:solidFill>
                  <a:schemeClr val="accent6"/>
                </a:solidFill>
              </a:rPr>
              <a:t>health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professionals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Medicine</a:t>
            </a:r>
          </a:p>
          <a:p>
            <a:pPr lvl="1"/>
            <a:r>
              <a:rPr lang="en-US" dirty="0"/>
              <a:t>Dentistry</a:t>
            </a:r>
          </a:p>
          <a:p>
            <a:pPr lvl="1"/>
            <a:r>
              <a:rPr lang="en-US" dirty="0"/>
              <a:t>Pharmacy</a:t>
            </a:r>
          </a:p>
          <a:p>
            <a:pPr lvl="1"/>
            <a:r>
              <a:rPr lang="en-US" dirty="0"/>
              <a:t>Nursing</a:t>
            </a:r>
          </a:p>
          <a:p>
            <a:pPr lvl="1"/>
            <a:r>
              <a:rPr lang="en-US" dirty="0"/>
              <a:t>Psychology</a:t>
            </a:r>
          </a:p>
          <a:p>
            <a:pPr lvl="1"/>
            <a:r>
              <a:rPr lang="en-US" dirty="0"/>
              <a:t>And other health professions are all part of health care.</a:t>
            </a:r>
          </a:p>
          <a:p>
            <a:r>
              <a:rPr lang="en-US" dirty="0" smtClean="0"/>
              <a:t>Healthcare </a:t>
            </a:r>
            <a:r>
              <a:rPr lang="en-US" dirty="0"/>
              <a:t>has become one of India’s largest </a:t>
            </a:r>
            <a:r>
              <a:rPr lang="en-US" dirty="0" smtClean="0"/>
              <a:t>sector in </a:t>
            </a:r>
            <a:r>
              <a:rPr lang="en-US" dirty="0"/>
              <a:t>terms of revenue and employment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037" y="1374268"/>
            <a:ext cx="6613619" cy="38931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988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Healthcare Application with IoT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5779290" cy="525906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Importance</a:t>
            </a:r>
          </a:p>
          <a:p>
            <a:r>
              <a:rPr lang="en-US" dirty="0"/>
              <a:t>Before Internet of Things, </a:t>
            </a:r>
            <a:r>
              <a:rPr lang="en-US" b="1" dirty="0">
                <a:solidFill>
                  <a:schemeClr val="accent6"/>
                </a:solidFill>
              </a:rPr>
              <a:t>patients</a:t>
            </a:r>
            <a:r>
              <a:rPr lang="en-US" dirty="0"/>
              <a:t>’ </a:t>
            </a:r>
            <a:r>
              <a:rPr lang="en-US" b="1" dirty="0">
                <a:solidFill>
                  <a:schemeClr val="accent6"/>
                </a:solidFill>
              </a:rPr>
              <a:t>interactions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with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doctors</a:t>
            </a:r>
            <a:r>
              <a:rPr lang="en-US" dirty="0"/>
              <a:t> were </a:t>
            </a:r>
            <a:r>
              <a:rPr lang="en-US" b="1" dirty="0">
                <a:solidFill>
                  <a:schemeClr val="accent6"/>
                </a:solidFill>
              </a:rPr>
              <a:t>limited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to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visits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</a:t>
            </a:r>
            <a:r>
              <a:rPr lang="en-US" dirty="0"/>
              <a:t>was no way </a:t>
            </a:r>
            <a:r>
              <a:rPr lang="en-US" b="1" dirty="0">
                <a:solidFill>
                  <a:schemeClr val="accent6"/>
                </a:solidFill>
              </a:rPr>
              <a:t>doctors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hospitals</a:t>
            </a:r>
            <a:r>
              <a:rPr lang="en-US" dirty="0"/>
              <a:t> could </a:t>
            </a:r>
            <a:r>
              <a:rPr lang="en-US" b="1" dirty="0">
                <a:solidFill>
                  <a:schemeClr val="accent6"/>
                </a:solidFill>
              </a:rPr>
              <a:t>monitor</a:t>
            </a:r>
            <a:r>
              <a:rPr lang="en-US" dirty="0"/>
              <a:t> patients’ </a:t>
            </a:r>
            <a:r>
              <a:rPr lang="en-US" b="1" dirty="0">
                <a:solidFill>
                  <a:schemeClr val="accent6"/>
                </a:solidFill>
              </a:rPr>
              <a:t>health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continuously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IoT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enabled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devices</a:t>
            </a:r>
            <a:r>
              <a:rPr lang="en-US" dirty="0"/>
              <a:t> have made </a:t>
            </a:r>
            <a:r>
              <a:rPr lang="en-US" b="1" dirty="0">
                <a:solidFill>
                  <a:schemeClr val="accent6"/>
                </a:solidFill>
              </a:rPr>
              <a:t>remote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monitoring</a:t>
            </a:r>
            <a:r>
              <a:rPr lang="en-US" dirty="0"/>
              <a:t> in the healthcare sector </a:t>
            </a:r>
            <a:r>
              <a:rPr lang="en-US" b="1" dirty="0">
                <a:solidFill>
                  <a:schemeClr val="accent6"/>
                </a:solidFill>
              </a:rPr>
              <a:t>possible</a:t>
            </a:r>
            <a:r>
              <a:rPr lang="en-US" dirty="0" smtClean="0"/>
              <a:t>. </a:t>
            </a:r>
          </a:p>
          <a:p>
            <a:r>
              <a:rPr lang="en-US" dirty="0"/>
              <a:t>IoT helps </a:t>
            </a:r>
          </a:p>
          <a:p>
            <a:pPr lvl="1"/>
            <a:r>
              <a:rPr lang="en-US" dirty="0"/>
              <a:t>To keep patients </a:t>
            </a:r>
            <a:r>
              <a:rPr lang="en-US" b="1" dirty="0">
                <a:solidFill>
                  <a:schemeClr val="accent6"/>
                </a:solidFill>
              </a:rPr>
              <a:t>safe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healthy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Empowering </a:t>
            </a:r>
            <a:r>
              <a:rPr lang="en-US" b="1" dirty="0">
                <a:solidFill>
                  <a:schemeClr val="accent6"/>
                </a:solidFill>
              </a:rPr>
              <a:t>physicians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6"/>
                </a:solidFill>
              </a:rPr>
              <a:t>deliver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superlative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care</a:t>
            </a:r>
            <a:r>
              <a:rPr lang="en-US" dirty="0"/>
              <a:t>. 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51723"/>
            <a:ext cx="5995729" cy="3721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268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Healthcare Application with IoT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6057585" cy="559036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Importance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Remote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monitoring</a:t>
            </a:r>
            <a:r>
              <a:rPr lang="en-US" dirty="0"/>
              <a:t> of patient’s health </a:t>
            </a:r>
            <a:r>
              <a:rPr lang="en-US" b="1" dirty="0">
                <a:solidFill>
                  <a:schemeClr val="accent6"/>
                </a:solidFill>
              </a:rPr>
              <a:t>helps</a:t>
            </a:r>
            <a:r>
              <a:rPr lang="en-US" dirty="0"/>
              <a:t> in </a:t>
            </a:r>
            <a:endParaRPr lang="en-US" dirty="0" smtClean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Reducing</a:t>
            </a:r>
            <a:r>
              <a:rPr lang="en-US" dirty="0" smtClean="0"/>
              <a:t> </a:t>
            </a:r>
            <a:r>
              <a:rPr lang="en-US" dirty="0"/>
              <a:t>the length of </a:t>
            </a:r>
            <a:r>
              <a:rPr lang="en-US" b="1" dirty="0">
                <a:solidFill>
                  <a:schemeClr val="accent6"/>
                </a:solidFill>
              </a:rPr>
              <a:t>hospital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stay</a:t>
            </a:r>
            <a:r>
              <a:rPr lang="en-US" dirty="0"/>
              <a:t> and </a:t>
            </a:r>
            <a:endParaRPr lang="en-US" dirty="0" smtClean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Prevents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re-admissions</a:t>
            </a:r>
            <a:r>
              <a:rPr lang="en-US" dirty="0"/>
              <a:t>. </a:t>
            </a:r>
          </a:p>
          <a:p>
            <a:r>
              <a:rPr lang="en-US" dirty="0" smtClean="0"/>
              <a:t>IoT </a:t>
            </a:r>
            <a:r>
              <a:rPr lang="en-US" dirty="0"/>
              <a:t>has applications in </a:t>
            </a:r>
            <a:r>
              <a:rPr lang="en-US" b="1" dirty="0">
                <a:solidFill>
                  <a:schemeClr val="accent6"/>
                </a:solidFill>
              </a:rPr>
              <a:t>healthcare</a:t>
            </a:r>
            <a:r>
              <a:rPr lang="en-US" dirty="0"/>
              <a:t> that </a:t>
            </a:r>
            <a:r>
              <a:rPr lang="en-US" b="1" dirty="0">
                <a:solidFill>
                  <a:schemeClr val="accent6"/>
                </a:solidFill>
              </a:rPr>
              <a:t>benefit</a:t>
            </a:r>
            <a:r>
              <a:rPr lang="en-US" dirty="0"/>
              <a:t> </a:t>
            </a:r>
            <a:r>
              <a:rPr lang="en-US" dirty="0" smtClean="0"/>
              <a:t>to</a:t>
            </a:r>
          </a:p>
          <a:p>
            <a:pPr lvl="1"/>
            <a:r>
              <a:rPr lang="en-US" dirty="0" smtClean="0"/>
              <a:t>Patients </a:t>
            </a:r>
          </a:p>
          <a:p>
            <a:pPr lvl="1"/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Physicians </a:t>
            </a:r>
          </a:p>
          <a:p>
            <a:pPr lvl="1"/>
            <a:r>
              <a:rPr lang="en-US" dirty="0" smtClean="0"/>
              <a:t>Hospitals </a:t>
            </a:r>
            <a:r>
              <a:rPr lang="en-US" dirty="0"/>
              <a:t>and </a:t>
            </a:r>
            <a:endParaRPr lang="en-US" dirty="0" smtClean="0"/>
          </a:p>
          <a:p>
            <a:pPr lvl="1"/>
            <a:r>
              <a:rPr lang="en-US" dirty="0"/>
              <a:t>I</a:t>
            </a:r>
            <a:r>
              <a:rPr lang="en-US" dirty="0" smtClean="0"/>
              <a:t>nsurance </a:t>
            </a:r>
            <a:r>
              <a:rPr lang="en-US" dirty="0"/>
              <a:t>companies.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379" y="1842052"/>
            <a:ext cx="5933741" cy="32737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766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Healthcare Application with IoT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5123399" cy="310364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Requirements for IoT</a:t>
            </a:r>
            <a:r>
              <a:rPr lang="en-US" b="1" dirty="0">
                <a:solidFill>
                  <a:schemeClr val="accent6"/>
                </a:solidFill>
              </a:rPr>
              <a:t> Setup </a:t>
            </a:r>
            <a:endParaRPr lang="en-US" b="1" dirty="0" smtClean="0">
              <a:solidFill>
                <a:schemeClr val="accent6"/>
              </a:solidFill>
            </a:endParaRPr>
          </a:p>
          <a:p>
            <a:r>
              <a:rPr lang="en-US" b="1" dirty="0">
                <a:solidFill>
                  <a:schemeClr val="accent6"/>
                </a:solidFill>
              </a:rPr>
              <a:t>Sensors</a:t>
            </a:r>
          </a:p>
          <a:p>
            <a:pPr lvl="1"/>
            <a:r>
              <a:rPr lang="en-US" dirty="0" smtClean="0"/>
              <a:t>Heartbeat Sensor</a:t>
            </a:r>
          </a:p>
          <a:p>
            <a:pPr lvl="1"/>
            <a:r>
              <a:rPr lang="en-US" dirty="0" smtClean="0"/>
              <a:t>Oxygen Level Sensor</a:t>
            </a:r>
          </a:p>
          <a:p>
            <a:pPr lvl="1"/>
            <a:r>
              <a:rPr lang="en-US" dirty="0" smtClean="0"/>
              <a:t>Glucose Level Sensor</a:t>
            </a:r>
          </a:p>
          <a:p>
            <a:r>
              <a:rPr lang="en-US" b="1" dirty="0">
                <a:solidFill>
                  <a:schemeClr val="accent6"/>
                </a:solidFill>
              </a:rPr>
              <a:t>Controller</a:t>
            </a:r>
          </a:p>
          <a:p>
            <a:pPr lvl="1"/>
            <a:r>
              <a:rPr lang="en-US" dirty="0" smtClean="0"/>
              <a:t>ESP8266 Node MCU or</a:t>
            </a:r>
          </a:p>
          <a:p>
            <a:pPr lvl="1"/>
            <a:r>
              <a:rPr lang="en-US" dirty="0" smtClean="0"/>
              <a:t>Arduino Uno with Wi-Fi or Network Shield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5413089" y="3831729"/>
            <a:ext cx="3835413" cy="2667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Fog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Computing</a:t>
            </a:r>
          </a:p>
          <a:p>
            <a:pPr lvl="1"/>
            <a:r>
              <a:rPr lang="en-US" dirty="0" smtClean="0"/>
              <a:t>Raspberry Pi or</a:t>
            </a:r>
          </a:p>
          <a:p>
            <a:pPr lvl="1"/>
            <a:r>
              <a:rPr lang="en-US" dirty="0" smtClean="0"/>
              <a:t>PC</a:t>
            </a:r>
          </a:p>
          <a:p>
            <a:r>
              <a:rPr lang="en-US" b="1" dirty="0">
                <a:solidFill>
                  <a:schemeClr val="accent6"/>
                </a:solidFill>
              </a:rPr>
              <a:t>LAN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and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WAN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Connectivity</a:t>
            </a:r>
          </a:p>
          <a:p>
            <a:pPr lvl="1"/>
            <a:r>
              <a:rPr lang="en-US" dirty="0" smtClean="0"/>
              <a:t>Router and Switches </a:t>
            </a:r>
          </a:p>
          <a:p>
            <a:pPr lvl="1"/>
            <a:r>
              <a:rPr lang="en-US" dirty="0" smtClean="0"/>
              <a:t>Wireless Access Point</a:t>
            </a:r>
          </a:p>
          <a:p>
            <a:r>
              <a:rPr lang="en-US" b="1" dirty="0">
                <a:solidFill>
                  <a:schemeClr val="accent6"/>
                </a:solidFill>
              </a:rPr>
              <a:t>Cloud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Services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8159358" y="1236336"/>
            <a:ext cx="4032642" cy="1457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Monitoring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and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Analysis</a:t>
            </a:r>
          </a:p>
          <a:p>
            <a:pPr lvl="1"/>
            <a:r>
              <a:rPr lang="en-US" dirty="0" smtClean="0"/>
              <a:t>PC</a:t>
            </a:r>
          </a:p>
          <a:p>
            <a:pPr lvl="1"/>
            <a:r>
              <a:rPr lang="en-US" dirty="0" smtClean="0"/>
              <a:t>Mobile</a:t>
            </a:r>
          </a:p>
          <a:p>
            <a:pPr lvl="1"/>
            <a:r>
              <a:rPr lang="en-US" dirty="0" smtClean="0"/>
              <a:t>Tablet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562" y="801354"/>
            <a:ext cx="3000024" cy="29899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1691"/>
            <a:ext cx="5540779" cy="311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8" t="27230" r="17949" b="7041"/>
          <a:stretch/>
        </p:blipFill>
        <p:spPr>
          <a:xfrm>
            <a:off x="9094658" y="2734513"/>
            <a:ext cx="2853006" cy="28694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936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Healthcare Application with IoT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6012043" cy="499644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Architecture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34096" y="1738648"/>
            <a:ext cx="1365161" cy="3846489"/>
            <a:chOff x="734096" y="1738648"/>
            <a:chExt cx="1365161" cy="3846489"/>
          </a:xfrm>
        </p:grpSpPr>
        <p:sp>
          <p:nvSpPr>
            <p:cNvPr id="5" name="Rounded Rectangle 4"/>
            <p:cNvSpPr/>
            <p:nvPr/>
          </p:nvSpPr>
          <p:spPr>
            <a:xfrm>
              <a:off x="734096" y="1738648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Heartbeat Sensor Node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34096" y="3191814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Oxygen Sensor  </a:t>
              </a:r>
              <a:r>
                <a:rPr lang="en-US" dirty="0"/>
                <a:t>Node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34096" y="4644979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Glucose Sensor  </a:t>
              </a:r>
              <a:r>
                <a:rPr lang="en-US" dirty="0"/>
                <a:t>Node</a:t>
              </a: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8936945" y="4919729"/>
            <a:ext cx="1365161" cy="940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Patients Family 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6426156" y="3191814"/>
            <a:ext cx="2103462" cy="1804504"/>
            <a:chOff x="6426156" y="3191814"/>
            <a:chExt cx="2103462" cy="1804504"/>
          </a:xfrm>
        </p:grpSpPr>
        <p:sp>
          <p:nvSpPr>
            <p:cNvPr id="11" name="Rounded Rectangle 10"/>
            <p:cNvSpPr/>
            <p:nvPr/>
          </p:nvSpPr>
          <p:spPr>
            <a:xfrm>
              <a:off x="6838679" y="3191814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Cloud Services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26156" y="4349987"/>
              <a:ext cx="2103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Central and Remote </a:t>
              </a:r>
            </a:p>
            <a:p>
              <a:pPr algn="ctr"/>
              <a:r>
                <a:rPr lang="en-US" dirty="0" smtClean="0"/>
                <a:t>Storage/Analysis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478490" y="3191814"/>
            <a:ext cx="1664733" cy="2178084"/>
            <a:chOff x="4478490" y="3191814"/>
            <a:chExt cx="1664733" cy="2178084"/>
          </a:xfrm>
        </p:grpSpPr>
        <p:sp>
          <p:nvSpPr>
            <p:cNvPr id="10" name="Rounded Rectangle 9"/>
            <p:cNvSpPr/>
            <p:nvPr/>
          </p:nvSpPr>
          <p:spPr>
            <a:xfrm>
              <a:off x="4610634" y="3191814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Fog Computer  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78490" y="4169569"/>
              <a:ext cx="16647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Within Organization for Local Analysis and Processing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460847" y="1047955"/>
            <a:ext cx="1664733" cy="1597659"/>
            <a:chOff x="4460847" y="1047955"/>
            <a:chExt cx="1664733" cy="1597659"/>
          </a:xfrm>
        </p:grpSpPr>
        <p:sp>
          <p:nvSpPr>
            <p:cNvPr id="16" name="Rounded Rectangle 15"/>
            <p:cNvSpPr/>
            <p:nvPr/>
          </p:nvSpPr>
          <p:spPr>
            <a:xfrm>
              <a:off x="4610631" y="1705456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Local Care Taker Monitoring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60847" y="1047955"/>
              <a:ext cx="1664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Nursing Staff and Doctors</a:t>
              </a:r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790510" y="1139649"/>
            <a:ext cx="1664733" cy="1582086"/>
            <a:chOff x="8790510" y="1139649"/>
            <a:chExt cx="1664733" cy="1582086"/>
          </a:xfrm>
        </p:grpSpPr>
        <p:sp>
          <p:nvSpPr>
            <p:cNvPr id="13" name="Rounded Rectangle 12"/>
            <p:cNvSpPr/>
            <p:nvPr/>
          </p:nvSpPr>
          <p:spPr>
            <a:xfrm>
              <a:off x="8936946" y="1781577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Remote Care Taker Monitoring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90510" y="1139649"/>
              <a:ext cx="1664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Nursing Staff and Doctors</a:t>
              </a:r>
              <a:endParaRPr lang="en-US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945832" y="3191814"/>
            <a:ext cx="2103462" cy="1651620"/>
            <a:chOff x="9945832" y="3191814"/>
            <a:chExt cx="2103462" cy="1651620"/>
          </a:xfrm>
        </p:grpSpPr>
        <p:sp>
          <p:nvSpPr>
            <p:cNvPr id="14" name="Rounded Rectangle 13"/>
            <p:cNvSpPr/>
            <p:nvPr/>
          </p:nvSpPr>
          <p:spPr>
            <a:xfrm>
              <a:off x="10314983" y="3191814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Analytics</a:t>
              </a:r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945832" y="4197103"/>
              <a:ext cx="2103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Research / Decision Making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672365" y="2593898"/>
            <a:ext cx="1825528" cy="1538074"/>
            <a:chOff x="2672365" y="2593898"/>
            <a:chExt cx="1825528" cy="1538074"/>
          </a:xfrm>
        </p:grpSpPr>
        <p:sp>
          <p:nvSpPr>
            <p:cNvPr id="9" name="Rounded Rectangle 8"/>
            <p:cNvSpPr/>
            <p:nvPr/>
          </p:nvSpPr>
          <p:spPr>
            <a:xfrm>
              <a:off x="2672365" y="3191814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Controller Node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33160" y="2593898"/>
              <a:ext cx="1664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Patient Wise Node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099257" y="2208727"/>
            <a:ext cx="1255689" cy="2906331"/>
            <a:chOff x="2099257" y="2208727"/>
            <a:chExt cx="1255689" cy="2906331"/>
          </a:xfrm>
        </p:grpSpPr>
        <p:cxnSp>
          <p:nvCxnSpPr>
            <p:cNvPr id="25" name="Straight Arrow Connector 24"/>
            <p:cNvCxnSpPr>
              <a:stCxn id="5" idx="3"/>
            </p:cNvCxnSpPr>
            <p:nvPr/>
          </p:nvCxnSpPr>
          <p:spPr>
            <a:xfrm>
              <a:off x="2099257" y="2208727"/>
              <a:ext cx="1255687" cy="9830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6" idx="3"/>
              <a:endCxn id="9" idx="1"/>
            </p:cNvCxnSpPr>
            <p:nvPr/>
          </p:nvCxnSpPr>
          <p:spPr>
            <a:xfrm>
              <a:off x="2099257" y="3661893"/>
              <a:ext cx="5731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7" idx="3"/>
              <a:endCxn id="9" idx="2"/>
            </p:cNvCxnSpPr>
            <p:nvPr/>
          </p:nvCxnSpPr>
          <p:spPr>
            <a:xfrm flipV="1">
              <a:off x="2099257" y="4131972"/>
              <a:ext cx="1255689" cy="9830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923001" y="2497222"/>
            <a:ext cx="889705" cy="2360596"/>
            <a:chOff x="1923001" y="2497222"/>
            <a:chExt cx="889705" cy="2360596"/>
          </a:xfrm>
        </p:grpSpPr>
        <p:sp>
          <p:nvSpPr>
            <p:cNvPr id="64" name="TextBox 63"/>
            <p:cNvSpPr txBox="1"/>
            <p:nvPr/>
          </p:nvSpPr>
          <p:spPr>
            <a:xfrm>
              <a:off x="1923001" y="4488486"/>
              <a:ext cx="853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Wi-Fi</a:t>
              </a:r>
              <a:endParaRPr 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958917" y="3300359"/>
              <a:ext cx="853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Wi-Fi</a:t>
              </a:r>
              <a:endParaRPr 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923002" y="2497222"/>
              <a:ext cx="853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Wi-Fi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77528" y="3326723"/>
            <a:ext cx="853789" cy="646331"/>
            <a:chOff x="3877528" y="3326723"/>
            <a:chExt cx="853789" cy="646331"/>
          </a:xfrm>
        </p:grpSpPr>
        <p:cxnSp>
          <p:nvCxnSpPr>
            <p:cNvPr id="31" name="Straight Arrow Connector 30"/>
            <p:cNvCxnSpPr>
              <a:stCxn id="9" idx="3"/>
              <a:endCxn id="10" idx="1"/>
            </p:cNvCxnSpPr>
            <p:nvPr/>
          </p:nvCxnSpPr>
          <p:spPr>
            <a:xfrm>
              <a:off x="4037526" y="3661893"/>
              <a:ext cx="5731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877528" y="3326723"/>
              <a:ext cx="8537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Wi-Fi LAN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895304" y="3338727"/>
            <a:ext cx="1012960" cy="646331"/>
            <a:chOff x="5895304" y="3338727"/>
            <a:chExt cx="1012960" cy="646331"/>
          </a:xfrm>
        </p:grpSpPr>
        <p:cxnSp>
          <p:nvCxnSpPr>
            <p:cNvPr id="35" name="Straight Arrow Connector 34"/>
            <p:cNvCxnSpPr>
              <a:stCxn id="10" idx="3"/>
              <a:endCxn id="11" idx="1"/>
            </p:cNvCxnSpPr>
            <p:nvPr/>
          </p:nvCxnSpPr>
          <p:spPr>
            <a:xfrm>
              <a:off x="5975795" y="3661893"/>
              <a:ext cx="86288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5895304" y="3338727"/>
              <a:ext cx="1012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Internet Gateway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521260" y="2251656"/>
            <a:ext cx="1415686" cy="940158"/>
            <a:chOff x="7521260" y="2251656"/>
            <a:chExt cx="1415686" cy="940158"/>
          </a:xfrm>
        </p:grpSpPr>
        <p:cxnSp>
          <p:nvCxnSpPr>
            <p:cNvPr id="45" name="Straight Arrow Connector 44"/>
            <p:cNvCxnSpPr>
              <a:stCxn id="11" idx="0"/>
              <a:endCxn id="13" idx="1"/>
            </p:cNvCxnSpPr>
            <p:nvPr/>
          </p:nvCxnSpPr>
          <p:spPr>
            <a:xfrm flipV="1">
              <a:off x="7521260" y="2251656"/>
              <a:ext cx="1415686" cy="9401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7538043" y="2356059"/>
              <a:ext cx="972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Internet</a:t>
              </a:r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203840" y="3296964"/>
            <a:ext cx="2111143" cy="369332"/>
            <a:chOff x="8203840" y="3296964"/>
            <a:chExt cx="2111143" cy="369332"/>
          </a:xfrm>
        </p:grpSpPr>
        <p:cxnSp>
          <p:nvCxnSpPr>
            <p:cNvPr id="47" name="Straight Arrow Connector 46"/>
            <p:cNvCxnSpPr>
              <a:stCxn id="11" idx="3"/>
              <a:endCxn id="14" idx="1"/>
            </p:cNvCxnSpPr>
            <p:nvPr/>
          </p:nvCxnSpPr>
          <p:spPr>
            <a:xfrm>
              <a:off x="8203840" y="3661893"/>
              <a:ext cx="211114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8533079" y="3296964"/>
              <a:ext cx="972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Internet</a:t>
              </a:r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521260" y="4131972"/>
            <a:ext cx="2098266" cy="787757"/>
            <a:chOff x="7521260" y="4131972"/>
            <a:chExt cx="2098266" cy="787757"/>
          </a:xfrm>
        </p:grpSpPr>
        <p:cxnSp>
          <p:nvCxnSpPr>
            <p:cNvPr id="49" name="Straight Arrow Connector 48"/>
            <p:cNvCxnSpPr>
              <a:stCxn id="11" idx="2"/>
              <a:endCxn id="15" idx="0"/>
            </p:cNvCxnSpPr>
            <p:nvPr/>
          </p:nvCxnSpPr>
          <p:spPr>
            <a:xfrm>
              <a:off x="7521260" y="4131972"/>
              <a:ext cx="2098266" cy="7877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8646869" y="4341185"/>
              <a:ext cx="972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Internet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223594" y="2616274"/>
            <a:ext cx="853789" cy="646331"/>
            <a:chOff x="5223594" y="2616274"/>
            <a:chExt cx="853789" cy="646331"/>
          </a:xfrm>
        </p:grpSpPr>
        <p:cxnSp>
          <p:nvCxnSpPr>
            <p:cNvPr id="33" name="Straight Arrow Connector 32"/>
            <p:cNvCxnSpPr>
              <a:stCxn id="10" idx="0"/>
              <a:endCxn id="16" idx="2"/>
            </p:cNvCxnSpPr>
            <p:nvPr/>
          </p:nvCxnSpPr>
          <p:spPr>
            <a:xfrm flipH="1" flipV="1">
              <a:off x="5293212" y="2645614"/>
              <a:ext cx="3" cy="546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5223594" y="2616274"/>
              <a:ext cx="8537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Wi-Fi / LAN</a:t>
              </a:r>
              <a:endParaRPr 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7371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Healthcare Application with IoT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6282872" cy="5679024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How it works</a:t>
            </a:r>
          </a:p>
          <a:p>
            <a:r>
              <a:rPr lang="en-US" dirty="0" smtClean="0"/>
              <a:t>All the </a:t>
            </a:r>
            <a:r>
              <a:rPr lang="en-US" b="1" dirty="0">
                <a:solidFill>
                  <a:schemeClr val="accent6"/>
                </a:solidFill>
              </a:rPr>
              <a:t>sensor</a:t>
            </a:r>
            <a:r>
              <a:rPr lang="en-US" dirty="0" smtClean="0"/>
              <a:t> nodes should be </a:t>
            </a:r>
            <a:r>
              <a:rPr lang="en-US" b="1" dirty="0">
                <a:solidFill>
                  <a:schemeClr val="accent6"/>
                </a:solidFill>
              </a:rPr>
              <a:t>placed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on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patient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body</a:t>
            </a:r>
            <a:r>
              <a:rPr lang="en-US" dirty="0" smtClean="0"/>
              <a:t>, either direct or </a:t>
            </a:r>
            <a:r>
              <a:rPr lang="en-US" b="1" dirty="0">
                <a:solidFill>
                  <a:schemeClr val="accent6"/>
                </a:solidFill>
              </a:rPr>
              <a:t>using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wearables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sensor nodes should have Wi-Fi connectivity with a controller node of the patient.</a:t>
            </a:r>
          </a:p>
          <a:p>
            <a:r>
              <a:rPr lang="en-US" dirty="0" smtClean="0"/>
              <a:t>The sensor nodes sends the sensed data to the controller node.</a:t>
            </a:r>
          </a:p>
          <a:p>
            <a:r>
              <a:rPr lang="en-US" dirty="0" smtClean="0"/>
              <a:t>The controller node collects </a:t>
            </a:r>
          </a:p>
          <a:p>
            <a:pPr lvl="1"/>
            <a:r>
              <a:rPr lang="en-US" dirty="0" smtClean="0"/>
              <a:t>The data from all the sensors, </a:t>
            </a:r>
          </a:p>
          <a:p>
            <a:pPr lvl="1"/>
            <a:r>
              <a:rPr lang="en-US" dirty="0" smtClean="0"/>
              <a:t>Apply some business logic on it as per the requirements and 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end it to Fog computer. </a:t>
            </a:r>
          </a:p>
          <a:p>
            <a:r>
              <a:rPr lang="en-US" dirty="0"/>
              <a:t>All the controller nodes of all the patients should have connected with the Fog computer network.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478" y="1034337"/>
            <a:ext cx="5230851" cy="4597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493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Healthcare Application with IoT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6190107" cy="5679024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How it works</a:t>
            </a:r>
          </a:p>
          <a:p>
            <a:r>
              <a:rPr lang="en-US" dirty="0" smtClean="0"/>
              <a:t>Fog computer </a:t>
            </a:r>
          </a:p>
          <a:p>
            <a:pPr lvl="1"/>
            <a:r>
              <a:rPr lang="en-US" dirty="0" smtClean="0"/>
              <a:t>Receives all </a:t>
            </a:r>
            <a:r>
              <a:rPr lang="en-US" dirty="0"/>
              <a:t>the data from all the controller </a:t>
            </a:r>
            <a:r>
              <a:rPr lang="en-US" dirty="0" smtClean="0"/>
              <a:t>nodes</a:t>
            </a:r>
          </a:p>
          <a:p>
            <a:pPr lvl="1"/>
            <a:r>
              <a:rPr lang="en-US" dirty="0" smtClean="0"/>
              <a:t>Execute some </a:t>
            </a:r>
            <a:r>
              <a:rPr lang="en-US" dirty="0"/>
              <a:t>business </a:t>
            </a:r>
            <a:r>
              <a:rPr lang="en-US" dirty="0" smtClean="0"/>
              <a:t>logic and </a:t>
            </a:r>
          </a:p>
          <a:p>
            <a:pPr lvl="1"/>
            <a:r>
              <a:rPr lang="en-US" dirty="0" smtClean="0"/>
              <a:t>Do analysis on the collected data, </a:t>
            </a:r>
            <a:r>
              <a:rPr lang="en-US" dirty="0"/>
              <a:t>and </a:t>
            </a:r>
            <a:endParaRPr lang="en-US" dirty="0" smtClean="0"/>
          </a:p>
          <a:p>
            <a:pPr lvl="1"/>
            <a:r>
              <a:rPr lang="en-US" dirty="0" smtClean="0"/>
              <a:t>Send the filtered limited data to the cloud computer as well as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Send</a:t>
            </a:r>
            <a:r>
              <a:rPr lang="en-US" dirty="0" smtClean="0"/>
              <a:t> the </a:t>
            </a:r>
            <a:r>
              <a:rPr lang="en-US" b="1" dirty="0">
                <a:solidFill>
                  <a:schemeClr val="accent6"/>
                </a:solidFill>
              </a:rPr>
              <a:t>alert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messages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to</a:t>
            </a:r>
            <a:r>
              <a:rPr lang="en-US" dirty="0" smtClean="0"/>
              <a:t> the </a:t>
            </a:r>
            <a:r>
              <a:rPr lang="en-US" b="1" dirty="0">
                <a:solidFill>
                  <a:schemeClr val="accent6"/>
                </a:solidFill>
              </a:rPr>
              <a:t>care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taker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team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b="1" dirty="0">
                <a:solidFill>
                  <a:schemeClr val="accent6"/>
                </a:solidFill>
              </a:rPr>
              <a:t>nursing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staff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doctors</a:t>
            </a:r>
            <a:r>
              <a:rPr lang="en-US" dirty="0"/>
              <a:t>)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Fog computer should have Internet connectivity for the cloud communication.</a:t>
            </a:r>
          </a:p>
          <a:p>
            <a:r>
              <a:rPr lang="en-US" dirty="0"/>
              <a:t>All the </a:t>
            </a:r>
            <a:r>
              <a:rPr lang="en-US" b="1" dirty="0">
                <a:solidFill>
                  <a:schemeClr val="accent6"/>
                </a:solidFill>
              </a:rPr>
              <a:t>local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care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taker</a:t>
            </a:r>
            <a:r>
              <a:rPr lang="en-US" dirty="0"/>
              <a:t> team members </a:t>
            </a:r>
            <a:r>
              <a:rPr lang="en-US" b="1" dirty="0">
                <a:solidFill>
                  <a:schemeClr val="accent6"/>
                </a:solidFill>
              </a:rPr>
              <a:t>can</a:t>
            </a:r>
            <a:r>
              <a:rPr lang="en-US" dirty="0"/>
              <a:t> be </a:t>
            </a:r>
            <a:r>
              <a:rPr lang="en-US" b="1" dirty="0">
                <a:solidFill>
                  <a:schemeClr val="accent6"/>
                </a:solidFill>
              </a:rPr>
              <a:t>accessed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health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status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of</a:t>
            </a:r>
            <a:r>
              <a:rPr lang="en-US" dirty="0"/>
              <a:t> all the </a:t>
            </a:r>
            <a:r>
              <a:rPr lang="en-US" b="1" dirty="0">
                <a:solidFill>
                  <a:schemeClr val="accent6"/>
                </a:solidFill>
              </a:rPr>
              <a:t>patients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from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Fog</a:t>
            </a:r>
            <a:r>
              <a:rPr lang="en-US" dirty="0"/>
              <a:t> computer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 t="1671" r="7043" b="2202"/>
          <a:stretch/>
        </p:blipFill>
        <p:spPr>
          <a:xfrm>
            <a:off x="6321287" y="1847651"/>
            <a:ext cx="5849167" cy="37106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780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Healthcare Application with IoT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7024994" cy="499644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How it works</a:t>
            </a:r>
          </a:p>
          <a:p>
            <a:r>
              <a:rPr lang="en-US" dirty="0" smtClean="0"/>
              <a:t>The cloud </a:t>
            </a:r>
          </a:p>
          <a:p>
            <a:pPr lvl="1"/>
            <a:r>
              <a:rPr lang="en-US" dirty="0" smtClean="0"/>
              <a:t>Stores all the data received from the Fog </a:t>
            </a:r>
          </a:p>
          <a:p>
            <a:pPr lvl="1"/>
            <a:r>
              <a:rPr lang="en-US" dirty="0" smtClean="0"/>
              <a:t>Execute some business logic </a:t>
            </a:r>
          </a:p>
          <a:p>
            <a:pPr lvl="1"/>
            <a:r>
              <a:rPr lang="en-US" dirty="0" smtClean="0"/>
              <a:t>Do analysis on the stored data</a:t>
            </a:r>
          </a:p>
          <a:p>
            <a:r>
              <a:rPr lang="en-US" dirty="0" smtClean="0"/>
              <a:t>All </a:t>
            </a:r>
            <a:r>
              <a:rPr lang="en-US" b="1" dirty="0">
                <a:solidFill>
                  <a:schemeClr val="accent6"/>
                </a:solidFill>
              </a:rPr>
              <a:t>those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who</a:t>
            </a:r>
            <a:r>
              <a:rPr lang="en-US" dirty="0"/>
              <a:t> have </a:t>
            </a:r>
            <a:r>
              <a:rPr lang="en-US" b="1" dirty="0">
                <a:solidFill>
                  <a:schemeClr val="accent6"/>
                </a:solidFill>
              </a:rPr>
              <a:t>rights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6"/>
                </a:solidFill>
              </a:rPr>
              <a:t>access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cloud</a:t>
            </a:r>
            <a:r>
              <a:rPr lang="en-US" dirty="0"/>
              <a:t> data can </a:t>
            </a:r>
            <a:r>
              <a:rPr lang="en-US" b="1" dirty="0">
                <a:solidFill>
                  <a:schemeClr val="accent6"/>
                </a:solidFill>
              </a:rPr>
              <a:t>get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health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records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of</a:t>
            </a:r>
            <a:r>
              <a:rPr lang="en-US" dirty="0"/>
              <a:t> the </a:t>
            </a:r>
            <a:r>
              <a:rPr lang="en-US" b="1" dirty="0" smtClean="0">
                <a:solidFill>
                  <a:schemeClr val="accent6"/>
                </a:solidFill>
              </a:rPr>
              <a:t>patients, </a:t>
            </a:r>
            <a:r>
              <a:rPr lang="en-US" dirty="0" smtClean="0"/>
              <a:t>like </a:t>
            </a:r>
          </a:p>
          <a:p>
            <a:pPr lvl="1"/>
            <a:r>
              <a:rPr lang="en-US" dirty="0" smtClean="0"/>
              <a:t>Remote care taker team members</a:t>
            </a:r>
          </a:p>
          <a:p>
            <a:pPr lvl="1"/>
            <a:r>
              <a:rPr lang="en-US" dirty="0" smtClean="0"/>
              <a:t>Data analytics team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Patient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family</a:t>
            </a:r>
            <a:r>
              <a:rPr lang="en-US" dirty="0" smtClean="0"/>
              <a:t> members</a:t>
            </a:r>
          </a:p>
          <a:p>
            <a:r>
              <a:rPr lang="en-US" dirty="0" smtClean="0"/>
              <a:t>The </a:t>
            </a:r>
            <a:r>
              <a:rPr lang="en-US" b="1" dirty="0">
                <a:solidFill>
                  <a:schemeClr val="accent6"/>
                </a:solidFill>
              </a:rPr>
              <a:t>care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taker</a:t>
            </a:r>
            <a:r>
              <a:rPr lang="en-US" dirty="0" smtClean="0"/>
              <a:t> and data analytics teams may </a:t>
            </a:r>
            <a:r>
              <a:rPr lang="en-US" b="1" dirty="0">
                <a:solidFill>
                  <a:schemeClr val="accent6"/>
                </a:solidFill>
              </a:rPr>
              <a:t>execute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corrective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action</a:t>
            </a:r>
            <a:r>
              <a:rPr lang="en-US" dirty="0" smtClean="0"/>
              <a:t> based on the data and alert messages.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013" y="1198295"/>
            <a:ext cx="4576177" cy="44297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130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Healthcare Application with IoT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665868" cy="565326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Summery</a:t>
            </a:r>
          </a:p>
          <a:p>
            <a:r>
              <a:rPr lang="en-US" dirty="0" smtClean="0"/>
              <a:t>IoT </a:t>
            </a:r>
            <a:r>
              <a:rPr lang="en-US" dirty="0"/>
              <a:t>has changed people’s </a:t>
            </a:r>
            <a:r>
              <a:rPr lang="en-US" dirty="0" smtClean="0"/>
              <a:t>lives by </a:t>
            </a:r>
            <a:r>
              <a:rPr lang="en-US" dirty="0"/>
              <a:t>enabling constant tracking of health conditions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Wearables connected </a:t>
            </a:r>
            <a:r>
              <a:rPr lang="en-US" dirty="0"/>
              <a:t>devices like blood pressure and heart rate monitoring cuffs, glucometer etc. give patients </a:t>
            </a:r>
            <a:r>
              <a:rPr lang="en-US" dirty="0" smtClean="0"/>
              <a:t>attention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/>
              <a:t>On any </a:t>
            </a:r>
            <a:r>
              <a:rPr lang="en-US" dirty="0" smtClean="0"/>
              <a:t>changes in </a:t>
            </a:r>
            <a:r>
              <a:rPr lang="en-US" dirty="0"/>
              <a:t>the routine activities of a person, alert </a:t>
            </a:r>
            <a:r>
              <a:rPr lang="en-US" dirty="0" smtClean="0"/>
              <a:t>message sends to </a:t>
            </a:r>
            <a:r>
              <a:rPr lang="en-US" dirty="0"/>
              <a:t>family members and </a:t>
            </a:r>
            <a:r>
              <a:rPr lang="en-US" dirty="0" smtClean="0"/>
              <a:t>health service providers.</a:t>
            </a:r>
          </a:p>
          <a:p>
            <a:r>
              <a:rPr lang="en-US" dirty="0"/>
              <a:t>IoT enables healthcare professionals to be more </a:t>
            </a:r>
            <a:r>
              <a:rPr lang="en-US" dirty="0" smtClean="0"/>
              <a:t>watchful.</a:t>
            </a:r>
          </a:p>
          <a:p>
            <a:r>
              <a:rPr lang="en-US" dirty="0"/>
              <a:t>Data collected from IoT devices can help physicians identify the best treatment </a:t>
            </a:r>
            <a:r>
              <a:rPr lang="en-US" dirty="0" smtClean="0"/>
              <a:t>process.</a:t>
            </a:r>
          </a:p>
          <a:p>
            <a:r>
              <a:rPr lang="en-US" dirty="0"/>
              <a:t>IoT devices tagged with sensors are used for tracking real time location of medical equipment like wheelchairs</a:t>
            </a:r>
            <a:r>
              <a:rPr lang="en-US" dirty="0" smtClean="0"/>
              <a:t>, </a:t>
            </a:r>
            <a:r>
              <a:rPr lang="en-US" dirty="0"/>
              <a:t>nebulizers, oxygen pumps and other monitoring equipment. </a:t>
            </a:r>
            <a:endParaRPr lang="en-US" dirty="0" smtClean="0"/>
          </a:p>
          <a:p>
            <a:r>
              <a:rPr lang="en-US" dirty="0" err="1"/>
              <a:t>IoT</a:t>
            </a:r>
            <a:r>
              <a:rPr lang="en-US" dirty="0"/>
              <a:t>-enabled hygiene monitoring devices help in preventing patients from getting infected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also </a:t>
            </a:r>
            <a:r>
              <a:rPr lang="en-US" dirty="0"/>
              <a:t>help in asset management like pharmacy inventory control, and environmental monitoring, </a:t>
            </a:r>
            <a:r>
              <a:rPr lang="en-US" dirty="0" smtClean="0"/>
              <a:t>for instance, checking </a:t>
            </a:r>
            <a:r>
              <a:rPr lang="en-US" dirty="0"/>
              <a:t>refrigerator </a:t>
            </a:r>
            <a:r>
              <a:rPr lang="en-US" dirty="0" smtClean="0"/>
              <a:t>temperature</a:t>
            </a:r>
            <a:r>
              <a:rPr lang="en-US" dirty="0"/>
              <a:t>.</a:t>
            </a:r>
            <a:endParaRPr lang="en-US" b="1" dirty="0" smtClean="0">
              <a:solidFill>
                <a:schemeClr val="accent6"/>
              </a:solidFill>
            </a:endParaRP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252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IoT Application </a:t>
            </a:r>
            <a:r>
              <a:rPr lang="en-US" dirty="0" smtClean="0"/>
              <a:t>in Retail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2422" y="1418869"/>
            <a:ext cx="4776619" cy="4110539"/>
          </a:xfrm>
        </p:spPr>
        <p:txBody>
          <a:bodyPr/>
          <a:lstStyle/>
          <a:p>
            <a:r>
              <a:rPr lang="en-US" dirty="0" smtClean="0"/>
              <a:t>Retail </a:t>
            </a:r>
            <a:r>
              <a:rPr lang="en-US" dirty="0"/>
              <a:t>is the process of selling consumer goods or services </a:t>
            </a:r>
            <a:r>
              <a:rPr lang="en-US" dirty="0" smtClean="0"/>
              <a:t>to end-users for earning </a:t>
            </a:r>
            <a:r>
              <a:rPr lang="en-US" dirty="0"/>
              <a:t>a profit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retail sectors </a:t>
            </a:r>
            <a:r>
              <a:rPr lang="en-US" dirty="0" smtClean="0"/>
              <a:t>can be divided </a:t>
            </a:r>
            <a:r>
              <a:rPr lang="en-US" dirty="0"/>
              <a:t>into </a:t>
            </a:r>
            <a:endParaRPr lang="en-US" dirty="0" smtClean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Food,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Clothing &amp; Textiles, 	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Consumer Durables,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Footwear,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Jewelry,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Books-Music-Gift Articles,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68" y="1571268"/>
            <a:ext cx="6838784" cy="337810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344368" y="965044"/>
            <a:ext cx="1711059" cy="453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703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Applications with IoT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5487742" cy="551085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Overview</a:t>
            </a:r>
          </a:p>
          <a:p>
            <a:r>
              <a:rPr lang="en-US" dirty="0" smtClean="0"/>
              <a:t>Using IoT we can build many applications </a:t>
            </a:r>
            <a:r>
              <a:rPr lang="en-US" dirty="0"/>
              <a:t>but </a:t>
            </a:r>
            <a:r>
              <a:rPr lang="en-US" dirty="0" smtClean="0"/>
              <a:t>here, </a:t>
            </a:r>
            <a:r>
              <a:rPr lang="en-US" dirty="0"/>
              <a:t>few IoT Applications </a:t>
            </a:r>
            <a:r>
              <a:rPr lang="en-US" dirty="0" smtClean="0"/>
              <a:t>will be discussed.</a:t>
            </a:r>
          </a:p>
          <a:p>
            <a:r>
              <a:rPr lang="en-US" dirty="0" smtClean="0"/>
              <a:t>We will cover following topics of the IoT applications.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Overview</a:t>
            </a:r>
            <a:r>
              <a:rPr lang="en-US" dirty="0" smtClean="0"/>
              <a:t> – General Practice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Importance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Why we need?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Requirements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Materials and Facility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Architecture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Functional Block Diagram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How it works </a:t>
            </a:r>
            <a:r>
              <a:rPr lang="en-US" dirty="0"/>
              <a:t>– General </a:t>
            </a:r>
            <a:r>
              <a:rPr lang="en-US" dirty="0" smtClean="0"/>
              <a:t>Working of IoT Applications</a:t>
            </a:r>
          </a:p>
          <a:p>
            <a:r>
              <a:rPr lang="en-US" dirty="0" smtClean="0"/>
              <a:t>Before we </a:t>
            </a:r>
            <a:r>
              <a:rPr lang="en-US" dirty="0"/>
              <a:t>explore them one by </a:t>
            </a:r>
            <a:r>
              <a:rPr lang="en-US" dirty="0" smtClean="0"/>
              <a:t>one, let’s understand the </a:t>
            </a:r>
            <a:r>
              <a:rPr lang="en-US" b="1" dirty="0">
                <a:solidFill>
                  <a:schemeClr val="accent6"/>
                </a:solidFill>
              </a:rPr>
              <a:t>common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architecture</a:t>
            </a:r>
            <a:r>
              <a:rPr lang="en-US" dirty="0" smtClean="0"/>
              <a:t> of the IoT applications.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200" y="1688511"/>
            <a:ext cx="6265272" cy="32788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405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IoT Application in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6153506" cy="499644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Importance</a:t>
            </a:r>
          </a:p>
          <a:p>
            <a:r>
              <a:rPr lang="en-US" dirty="0" smtClean="0"/>
              <a:t>In the retail industry customer plays key roll</a:t>
            </a:r>
          </a:p>
          <a:p>
            <a:r>
              <a:rPr lang="en-US" dirty="0" smtClean="0"/>
              <a:t>The </a:t>
            </a:r>
            <a:r>
              <a:rPr lang="en-US" dirty="0"/>
              <a:t>retail industry is </a:t>
            </a:r>
            <a:r>
              <a:rPr lang="en-US" dirty="0" smtClean="0"/>
              <a:t>rapidly transforming </a:t>
            </a:r>
            <a:r>
              <a:rPr lang="en-US" dirty="0"/>
              <a:t>with </a:t>
            </a:r>
            <a:r>
              <a:rPr lang="en-US" dirty="0" smtClean="0"/>
              <a:t>IoT solutions. </a:t>
            </a:r>
          </a:p>
          <a:p>
            <a:r>
              <a:rPr lang="en-US" dirty="0" smtClean="0"/>
              <a:t>IoT is taking </a:t>
            </a:r>
            <a:r>
              <a:rPr lang="en-US" dirty="0"/>
              <a:t>the center stage in the sector. </a:t>
            </a:r>
          </a:p>
          <a:p>
            <a:r>
              <a:rPr lang="en-US" dirty="0" smtClean="0"/>
              <a:t>Inventory management has </a:t>
            </a:r>
            <a:r>
              <a:rPr lang="en-US" dirty="0"/>
              <a:t>been </a:t>
            </a:r>
            <a:r>
              <a:rPr lang="en-US" b="1" dirty="0">
                <a:solidFill>
                  <a:schemeClr val="accent6"/>
                </a:solidFill>
              </a:rPr>
              <a:t>an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expensive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tedious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process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IoT system automatically monitors inventory.</a:t>
            </a:r>
          </a:p>
          <a:p>
            <a:r>
              <a:rPr lang="en-US" dirty="0" smtClean="0"/>
              <a:t>Send alert messages to managers if </a:t>
            </a:r>
            <a:r>
              <a:rPr lang="en-US" dirty="0"/>
              <a:t>a certain item is </a:t>
            </a:r>
            <a:r>
              <a:rPr lang="en-US" b="1" dirty="0">
                <a:solidFill>
                  <a:schemeClr val="accent6"/>
                </a:solidFill>
              </a:rPr>
              <a:t>running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low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6"/>
                </a:solidFill>
              </a:rPr>
              <a:t>going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to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expire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soon</a:t>
            </a:r>
            <a:r>
              <a:rPr lang="en-US" dirty="0"/>
              <a:t>.</a:t>
            </a:r>
          </a:p>
          <a:p>
            <a:r>
              <a:rPr lang="en-US" dirty="0" smtClean="0"/>
              <a:t>IoT </a:t>
            </a:r>
            <a:r>
              <a:rPr lang="en-US" dirty="0"/>
              <a:t>devices are </a:t>
            </a:r>
            <a:r>
              <a:rPr lang="en-US" dirty="0" smtClean="0"/>
              <a:t>also helpful for </a:t>
            </a:r>
            <a:r>
              <a:rPr lang="en-US" b="1" dirty="0" smtClean="0">
                <a:solidFill>
                  <a:schemeClr val="accent6"/>
                </a:solidFill>
              </a:rPr>
              <a:t>avoiding</a:t>
            </a:r>
          </a:p>
          <a:p>
            <a:pPr lvl="1"/>
            <a:r>
              <a:rPr lang="en-US" b="1" dirty="0" smtClean="0">
                <a:solidFill>
                  <a:schemeClr val="accent6"/>
                </a:solidFill>
              </a:rPr>
              <a:t>Oversupply</a:t>
            </a:r>
            <a:endParaRPr lang="en-US" dirty="0"/>
          </a:p>
          <a:p>
            <a:pPr lvl="1"/>
            <a:r>
              <a:rPr lang="en-US" b="1" dirty="0" smtClean="0">
                <a:solidFill>
                  <a:schemeClr val="accent6"/>
                </a:solidFill>
              </a:rPr>
              <a:t>Shortage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of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goods</a:t>
            </a:r>
            <a:r>
              <a:rPr lang="en-US" dirty="0" smtClean="0"/>
              <a:t> and </a:t>
            </a:r>
          </a:p>
          <a:p>
            <a:pPr lvl="1"/>
            <a:r>
              <a:rPr lang="en-US" b="1" dirty="0" smtClean="0">
                <a:solidFill>
                  <a:schemeClr val="accent6"/>
                </a:solidFill>
              </a:rPr>
              <a:t>Thefts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stores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545" y="1405787"/>
            <a:ext cx="5393583" cy="35435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757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IoT Application in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5570495" cy="499644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Importance</a:t>
            </a:r>
          </a:p>
          <a:p>
            <a:r>
              <a:rPr lang="en-US" dirty="0" smtClean="0"/>
              <a:t>Customers </a:t>
            </a:r>
            <a:r>
              <a:rPr lang="en-US" dirty="0"/>
              <a:t>are notified about </a:t>
            </a:r>
            <a:r>
              <a:rPr lang="en-US" b="1" dirty="0">
                <a:solidFill>
                  <a:schemeClr val="accent6"/>
                </a:solidFill>
              </a:rPr>
              <a:t>discounts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/>
                </a:solidFill>
              </a:rPr>
              <a:t>offers in real-time</a:t>
            </a:r>
            <a:r>
              <a:rPr lang="en-US" dirty="0"/>
              <a:t>. </a:t>
            </a:r>
          </a:p>
          <a:p>
            <a:r>
              <a:rPr lang="en-US" dirty="0"/>
              <a:t>It give data about </a:t>
            </a:r>
            <a:r>
              <a:rPr lang="en-US" b="1" dirty="0">
                <a:solidFill>
                  <a:schemeClr val="accent6"/>
                </a:solidFill>
              </a:rPr>
              <a:t>customer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behavior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routes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IoT helps </a:t>
            </a:r>
            <a:r>
              <a:rPr lang="en-US" dirty="0" smtClean="0"/>
              <a:t>to increase 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Customer loyalty,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Boost sales,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Offer a personalized experience, and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Improve inventory management.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275" y="1493204"/>
            <a:ext cx="6249481" cy="34997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318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IoT Application in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028784"/>
            <a:ext cx="5123399" cy="1055508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Controller</a:t>
            </a:r>
          </a:p>
          <a:p>
            <a:pPr lvl="1"/>
            <a:r>
              <a:rPr lang="en-US" dirty="0" smtClean="0"/>
              <a:t>ESP32 MCU or</a:t>
            </a:r>
          </a:p>
          <a:p>
            <a:pPr lvl="1"/>
            <a:r>
              <a:rPr lang="en-US" dirty="0" smtClean="0"/>
              <a:t>Arduino Uno with Wi-Fi or Network Shield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5413089" y="3831729"/>
            <a:ext cx="3861539" cy="2667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/>
                </a:solidFill>
              </a:rPr>
              <a:t>LAN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and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WAN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Connectivity</a:t>
            </a:r>
          </a:p>
          <a:p>
            <a:pPr lvl="1"/>
            <a:r>
              <a:rPr lang="en-US" dirty="0" smtClean="0"/>
              <a:t>Router and Switches </a:t>
            </a:r>
          </a:p>
          <a:p>
            <a:pPr lvl="1"/>
            <a:r>
              <a:rPr lang="en-US" dirty="0" smtClean="0"/>
              <a:t>Wireless Access Point</a:t>
            </a:r>
          </a:p>
          <a:p>
            <a:r>
              <a:rPr lang="en-US" b="1" dirty="0">
                <a:solidFill>
                  <a:schemeClr val="accent6"/>
                </a:solidFill>
              </a:rPr>
              <a:t>Cloud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Services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8159358" y="1236336"/>
            <a:ext cx="4032642" cy="1457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Monitoring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and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Analysis</a:t>
            </a:r>
          </a:p>
          <a:p>
            <a:pPr lvl="1"/>
            <a:r>
              <a:rPr lang="en-US" dirty="0" smtClean="0"/>
              <a:t>PC</a:t>
            </a:r>
          </a:p>
          <a:p>
            <a:pPr lvl="1"/>
            <a:r>
              <a:rPr lang="en-US" dirty="0" smtClean="0"/>
              <a:t>Mobile</a:t>
            </a:r>
          </a:p>
          <a:p>
            <a:pPr lvl="1"/>
            <a:r>
              <a:rPr lang="en-US" dirty="0" smtClean="0"/>
              <a:t>Tablet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34" y="1200028"/>
            <a:ext cx="3000024" cy="2142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7157"/>
            <a:ext cx="5540779" cy="311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8" t="27230" r="17949" b="7041"/>
          <a:stretch/>
        </p:blipFill>
        <p:spPr>
          <a:xfrm>
            <a:off x="9094658" y="2734513"/>
            <a:ext cx="2853006" cy="286940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0" y="737335"/>
            <a:ext cx="5123399" cy="499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Requirements for IoT Setup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2354999" y="1462599"/>
            <a:ext cx="2708791" cy="158969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Alarm</a:t>
            </a:r>
          </a:p>
          <a:p>
            <a:pPr lvl="1"/>
            <a:r>
              <a:rPr lang="en-US" dirty="0" smtClean="0"/>
              <a:t>Water Sprinkler</a:t>
            </a:r>
          </a:p>
          <a:p>
            <a:pPr lvl="1"/>
            <a:r>
              <a:rPr lang="en-US" dirty="0" smtClean="0"/>
              <a:t>Beacons</a:t>
            </a:r>
          </a:p>
          <a:p>
            <a:pPr lvl="1"/>
            <a:r>
              <a:rPr lang="en-US" dirty="0" smtClean="0"/>
              <a:t>RFID Tag and RFID Reader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0" y="1078540"/>
            <a:ext cx="5540779" cy="436706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/>
                </a:solidFill>
              </a:rPr>
              <a:t>Sensors</a:t>
            </a:r>
          </a:p>
          <a:p>
            <a:r>
              <a:rPr lang="en-US" b="1" dirty="0">
                <a:solidFill>
                  <a:schemeClr val="accent6"/>
                </a:solidFill>
              </a:rPr>
              <a:t>Actuators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and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Tags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0" y="1462599"/>
            <a:ext cx="2723361" cy="119031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Touch Sensors</a:t>
            </a:r>
          </a:p>
          <a:p>
            <a:pPr lvl="1"/>
            <a:r>
              <a:rPr lang="en-US" dirty="0" smtClean="0"/>
              <a:t>Gas Sensors</a:t>
            </a:r>
          </a:p>
          <a:p>
            <a:pPr lvl="1"/>
            <a:r>
              <a:rPr lang="en-US" dirty="0" smtClean="0"/>
              <a:t>Fire Sensors</a:t>
            </a:r>
          </a:p>
          <a:p>
            <a:pPr lvl="1"/>
            <a:r>
              <a:rPr lang="en-US" dirty="0" smtClean="0"/>
              <a:t>IR Sensors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69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IoT Application in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69" y="770507"/>
            <a:ext cx="1791822" cy="43299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Architecture</a:t>
            </a:r>
            <a:endParaRPr lang="en-US" dirty="0"/>
          </a:p>
        </p:txBody>
      </p:sp>
      <p:grpSp>
        <p:nvGrpSpPr>
          <p:cNvPr id="148" name="Group 147"/>
          <p:cNvGrpSpPr/>
          <p:nvPr/>
        </p:nvGrpSpPr>
        <p:grpSpPr>
          <a:xfrm>
            <a:off x="3877528" y="3191814"/>
            <a:ext cx="4270316" cy="1546740"/>
            <a:chOff x="3877528" y="3191814"/>
            <a:chExt cx="4270316" cy="1546740"/>
          </a:xfrm>
        </p:grpSpPr>
        <p:grpSp>
          <p:nvGrpSpPr>
            <p:cNvPr id="30" name="Group 29"/>
            <p:cNvGrpSpPr/>
            <p:nvPr/>
          </p:nvGrpSpPr>
          <p:grpSpPr>
            <a:xfrm>
              <a:off x="4610634" y="3191814"/>
              <a:ext cx="3537210" cy="1546740"/>
              <a:chOff x="4610634" y="3191814"/>
              <a:chExt cx="3537210" cy="1546740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4610634" y="3191814"/>
                <a:ext cx="1365161" cy="940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Local Server</a:t>
                </a:r>
                <a:endParaRPr 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266493" y="4092223"/>
                <a:ext cx="28813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Within Organization for Local Analysis and Processing</a:t>
                </a:r>
                <a:endParaRPr lang="en-US" dirty="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3877528" y="3326723"/>
              <a:ext cx="853789" cy="646331"/>
              <a:chOff x="3877528" y="3326723"/>
              <a:chExt cx="853789" cy="646331"/>
            </a:xfrm>
          </p:grpSpPr>
          <p:cxnSp>
            <p:nvCxnSpPr>
              <p:cNvPr id="31" name="Straight Arrow Connector 30"/>
              <p:cNvCxnSpPr>
                <a:stCxn id="9" idx="3"/>
                <a:endCxn id="10" idx="1"/>
              </p:cNvCxnSpPr>
              <p:nvPr/>
            </p:nvCxnSpPr>
            <p:spPr>
              <a:xfrm>
                <a:off x="4037526" y="3661893"/>
                <a:ext cx="57310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/>
              <p:cNvSpPr txBox="1"/>
              <p:nvPr/>
            </p:nvSpPr>
            <p:spPr>
              <a:xfrm>
                <a:off x="3877528" y="3326723"/>
                <a:ext cx="8537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Wi-Fi LAN</a:t>
                </a:r>
                <a:endParaRPr lang="en-US" dirty="0"/>
              </a:p>
            </p:txBody>
          </p:sp>
        </p:grpSp>
      </p:grpSp>
      <p:grpSp>
        <p:nvGrpSpPr>
          <p:cNvPr id="151" name="Group 150"/>
          <p:cNvGrpSpPr/>
          <p:nvPr/>
        </p:nvGrpSpPr>
        <p:grpSpPr>
          <a:xfrm>
            <a:off x="5895304" y="2545753"/>
            <a:ext cx="2766067" cy="1586219"/>
            <a:chOff x="5895304" y="2545753"/>
            <a:chExt cx="2766067" cy="1586219"/>
          </a:xfrm>
        </p:grpSpPr>
        <p:grpSp>
          <p:nvGrpSpPr>
            <p:cNvPr id="34" name="Group 33"/>
            <p:cNvGrpSpPr/>
            <p:nvPr/>
          </p:nvGrpSpPr>
          <p:grpSpPr>
            <a:xfrm>
              <a:off x="6557909" y="2545753"/>
              <a:ext cx="2103462" cy="1586219"/>
              <a:chOff x="6557909" y="2545753"/>
              <a:chExt cx="2103462" cy="1586219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6838679" y="3191814"/>
                <a:ext cx="1365161" cy="940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Cloud Services</a:t>
                </a:r>
                <a:endParaRPr 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557909" y="2545753"/>
                <a:ext cx="2103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Central</a:t>
                </a:r>
              </a:p>
              <a:p>
                <a:pPr algn="ctr"/>
                <a:r>
                  <a:rPr lang="en-US" dirty="0" smtClean="0"/>
                  <a:t>Storage/Analysis</a:t>
                </a:r>
                <a:endParaRPr lang="en-US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895304" y="3338727"/>
              <a:ext cx="1012960" cy="646331"/>
              <a:chOff x="5895304" y="3338727"/>
              <a:chExt cx="1012960" cy="646331"/>
            </a:xfrm>
          </p:grpSpPr>
          <p:cxnSp>
            <p:nvCxnSpPr>
              <p:cNvPr id="35" name="Straight Arrow Connector 34"/>
              <p:cNvCxnSpPr>
                <a:stCxn id="10" idx="3"/>
                <a:endCxn id="11" idx="1"/>
              </p:cNvCxnSpPr>
              <p:nvPr/>
            </p:nvCxnSpPr>
            <p:spPr>
              <a:xfrm>
                <a:off x="5975795" y="3661893"/>
                <a:ext cx="86288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5895304" y="3338727"/>
                <a:ext cx="10129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Internet Gateway</a:t>
                </a:r>
                <a:endParaRPr lang="en-US" dirty="0"/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8203840" y="1139649"/>
            <a:ext cx="2251403" cy="2522244"/>
            <a:chOff x="8203840" y="1139649"/>
            <a:chExt cx="2251403" cy="2522244"/>
          </a:xfrm>
        </p:grpSpPr>
        <p:grpSp>
          <p:nvGrpSpPr>
            <p:cNvPr id="36" name="Group 35"/>
            <p:cNvGrpSpPr/>
            <p:nvPr/>
          </p:nvGrpSpPr>
          <p:grpSpPr>
            <a:xfrm>
              <a:off x="8790510" y="1139649"/>
              <a:ext cx="1664733" cy="1582086"/>
              <a:chOff x="8790510" y="1139649"/>
              <a:chExt cx="1664733" cy="1582086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8936946" y="1781577"/>
                <a:ext cx="1365161" cy="940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Monitoring System</a:t>
                </a:r>
                <a:endParaRPr lang="en-US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90510" y="1139649"/>
                <a:ext cx="16647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Store Manager and Other Staff</a:t>
                </a:r>
                <a:endParaRPr lang="en-US" dirty="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203840" y="2251656"/>
              <a:ext cx="1262432" cy="1410237"/>
              <a:chOff x="8203840" y="2251656"/>
              <a:chExt cx="1262432" cy="1410237"/>
            </a:xfrm>
          </p:grpSpPr>
          <p:cxnSp>
            <p:nvCxnSpPr>
              <p:cNvPr id="45" name="Straight Arrow Connector 44"/>
              <p:cNvCxnSpPr>
                <a:stCxn id="11" idx="3"/>
                <a:endCxn id="13" idx="1"/>
              </p:cNvCxnSpPr>
              <p:nvPr/>
            </p:nvCxnSpPr>
            <p:spPr>
              <a:xfrm flipV="1">
                <a:off x="8203840" y="2251656"/>
                <a:ext cx="733106" cy="141023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/>
              <p:cNvSpPr txBox="1"/>
              <p:nvPr/>
            </p:nvSpPr>
            <p:spPr>
              <a:xfrm>
                <a:off x="8493616" y="2719441"/>
                <a:ext cx="972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Internet</a:t>
                </a:r>
                <a:endParaRPr lang="en-US" dirty="0"/>
              </a:p>
            </p:txBody>
          </p:sp>
        </p:grpSp>
      </p:grpSp>
      <p:grpSp>
        <p:nvGrpSpPr>
          <p:cNvPr id="153" name="Group 152"/>
          <p:cNvGrpSpPr/>
          <p:nvPr/>
        </p:nvGrpSpPr>
        <p:grpSpPr>
          <a:xfrm>
            <a:off x="8203840" y="3191814"/>
            <a:ext cx="3845454" cy="1651620"/>
            <a:chOff x="8203840" y="3191814"/>
            <a:chExt cx="3845454" cy="1651620"/>
          </a:xfrm>
        </p:grpSpPr>
        <p:grpSp>
          <p:nvGrpSpPr>
            <p:cNvPr id="37" name="Group 36"/>
            <p:cNvGrpSpPr/>
            <p:nvPr/>
          </p:nvGrpSpPr>
          <p:grpSpPr>
            <a:xfrm>
              <a:off x="9945832" y="3191814"/>
              <a:ext cx="2103462" cy="1651620"/>
              <a:chOff x="9945832" y="3191814"/>
              <a:chExt cx="2103462" cy="1651620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10314983" y="3191814"/>
                <a:ext cx="1365161" cy="940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Data Analytics</a:t>
                </a:r>
                <a:endParaRPr lang="en-US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9945832" y="4197103"/>
                <a:ext cx="2103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Research / Decision Making</a:t>
                </a:r>
                <a:endParaRPr lang="en-US" dirty="0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8203840" y="3292561"/>
              <a:ext cx="2111143" cy="369332"/>
              <a:chOff x="8203840" y="3292561"/>
              <a:chExt cx="2111143" cy="369332"/>
            </a:xfrm>
          </p:grpSpPr>
          <p:cxnSp>
            <p:nvCxnSpPr>
              <p:cNvPr id="47" name="Straight Arrow Connector 46"/>
              <p:cNvCxnSpPr>
                <a:stCxn id="11" idx="3"/>
                <a:endCxn id="14" idx="1"/>
              </p:cNvCxnSpPr>
              <p:nvPr/>
            </p:nvCxnSpPr>
            <p:spPr>
              <a:xfrm>
                <a:off x="8203840" y="3661893"/>
                <a:ext cx="211114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9329450" y="3292561"/>
                <a:ext cx="972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Internet</a:t>
                </a:r>
                <a:endParaRPr lang="en-US" dirty="0"/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8203840" y="3661893"/>
            <a:ext cx="2079097" cy="1983476"/>
            <a:chOff x="8203840" y="3661893"/>
            <a:chExt cx="2079097" cy="1983476"/>
          </a:xfrm>
        </p:grpSpPr>
        <p:sp>
          <p:nvSpPr>
            <p:cNvPr id="15" name="Rounded Rectangle 14"/>
            <p:cNvSpPr/>
            <p:nvPr/>
          </p:nvSpPr>
          <p:spPr>
            <a:xfrm>
              <a:off x="8917776" y="4705211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Customers</a:t>
              </a:r>
              <a:endParaRPr lang="en-US" dirty="0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8203840" y="3661893"/>
              <a:ext cx="1396517" cy="1043318"/>
              <a:chOff x="8203840" y="3661893"/>
              <a:chExt cx="1396517" cy="1043318"/>
            </a:xfrm>
          </p:grpSpPr>
          <p:cxnSp>
            <p:nvCxnSpPr>
              <p:cNvPr id="49" name="Straight Arrow Connector 48"/>
              <p:cNvCxnSpPr>
                <a:stCxn id="11" idx="3"/>
                <a:endCxn id="15" idx="0"/>
              </p:cNvCxnSpPr>
              <p:nvPr/>
            </p:nvCxnSpPr>
            <p:spPr>
              <a:xfrm>
                <a:off x="8203840" y="3661893"/>
                <a:ext cx="1396517" cy="10433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/>
              <p:cNvSpPr txBox="1"/>
              <p:nvPr/>
            </p:nvSpPr>
            <p:spPr>
              <a:xfrm>
                <a:off x="8506731" y="3666036"/>
                <a:ext cx="972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Internet</a:t>
                </a:r>
                <a:endParaRPr lang="en-US" dirty="0"/>
              </a:p>
            </p:txBody>
          </p:sp>
        </p:grpSp>
      </p:grpSp>
      <p:grpSp>
        <p:nvGrpSpPr>
          <p:cNvPr id="149" name="Group 148"/>
          <p:cNvGrpSpPr/>
          <p:nvPr/>
        </p:nvGrpSpPr>
        <p:grpSpPr>
          <a:xfrm>
            <a:off x="5221972" y="2327555"/>
            <a:ext cx="853789" cy="864259"/>
            <a:chOff x="5221972" y="2327555"/>
            <a:chExt cx="853789" cy="864259"/>
          </a:xfrm>
        </p:grpSpPr>
        <p:sp>
          <p:nvSpPr>
            <p:cNvPr id="73" name="TextBox 72"/>
            <p:cNvSpPr txBox="1"/>
            <p:nvPr/>
          </p:nvSpPr>
          <p:spPr>
            <a:xfrm>
              <a:off x="5221972" y="2425812"/>
              <a:ext cx="8537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Wi-Fi / LAN</a:t>
              </a:r>
              <a:endParaRPr lang="en-US" dirty="0"/>
            </a:p>
          </p:txBody>
        </p:sp>
        <p:cxnSp>
          <p:nvCxnSpPr>
            <p:cNvPr id="76" name="Straight Arrow Connector 75"/>
            <p:cNvCxnSpPr>
              <a:stCxn id="68" idx="2"/>
              <a:endCxn id="10" idx="0"/>
            </p:cNvCxnSpPr>
            <p:nvPr/>
          </p:nvCxnSpPr>
          <p:spPr>
            <a:xfrm>
              <a:off x="5293215" y="2327555"/>
              <a:ext cx="0" cy="8642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/>
          <p:cNvGrpSpPr/>
          <p:nvPr/>
        </p:nvGrpSpPr>
        <p:grpSpPr>
          <a:xfrm>
            <a:off x="4253362" y="974505"/>
            <a:ext cx="2077361" cy="1353050"/>
            <a:chOff x="4253362" y="974505"/>
            <a:chExt cx="2077361" cy="1353050"/>
          </a:xfrm>
        </p:grpSpPr>
        <p:sp>
          <p:nvSpPr>
            <p:cNvPr id="68" name="Rounded Rectangle 67"/>
            <p:cNvSpPr/>
            <p:nvPr/>
          </p:nvSpPr>
          <p:spPr>
            <a:xfrm>
              <a:off x="4610634" y="1387397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RFID Readers</a:t>
              </a:r>
              <a:endParaRPr lang="en-US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253362" y="974505"/>
              <a:ext cx="2077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On Smart Shelves </a:t>
              </a:r>
              <a:endParaRPr lang="en-US" dirty="0"/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1937957" y="1802286"/>
            <a:ext cx="2099569" cy="3891386"/>
            <a:chOff x="1937957" y="1802286"/>
            <a:chExt cx="2099569" cy="3891386"/>
          </a:xfrm>
        </p:grpSpPr>
        <p:sp>
          <p:nvSpPr>
            <p:cNvPr id="9" name="Rounded Rectangle 8"/>
            <p:cNvSpPr/>
            <p:nvPr/>
          </p:nvSpPr>
          <p:spPr>
            <a:xfrm>
              <a:off x="2672365" y="3191814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Controller Nodes</a:t>
              </a:r>
              <a:endParaRPr lang="en-US" dirty="0"/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1937957" y="1802286"/>
              <a:ext cx="868126" cy="3891386"/>
              <a:chOff x="1937957" y="1802286"/>
              <a:chExt cx="868126" cy="3891386"/>
            </a:xfrm>
          </p:grpSpPr>
          <p:cxnSp>
            <p:nvCxnSpPr>
              <p:cNvPr id="25" name="Straight Arrow Connector 24"/>
              <p:cNvCxnSpPr>
                <a:stCxn id="5" idx="3"/>
                <a:endCxn id="9" idx="1"/>
              </p:cNvCxnSpPr>
              <p:nvPr/>
            </p:nvCxnSpPr>
            <p:spPr>
              <a:xfrm>
                <a:off x="2115158" y="1889827"/>
                <a:ext cx="557207" cy="177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stCxn id="6" idx="3"/>
                <a:endCxn id="9" idx="1"/>
              </p:cNvCxnSpPr>
              <p:nvPr/>
            </p:nvCxnSpPr>
            <p:spPr>
              <a:xfrm>
                <a:off x="2125955" y="3047438"/>
                <a:ext cx="546410" cy="61445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1952294" y="5324340"/>
                <a:ext cx="853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Wi-Fi</a:t>
                </a:r>
                <a:endParaRPr lang="en-US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937957" y="3481370"/>
                <a:ext cx="6648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Wi-Fi</a:t>
                </a:r>
                <a:endParaRPr lang="en-US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2041844" y="1802286"/>
                <a:ext cx="7432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Wi-Fi</a:t>
                </a:r>
                <a:endParaRPr lang="en-US" dirty="0"/>
              </a:p>
            </p:txBody>
          </p:sp>
          <p:cxnSp>
            <p:nvCxnSpPr>
              <p:cNvPr id="57" name="Straight Arrow Connector 56"/>
              <p:cNvCxnSpPr>
                <a:stCxn id="7" idx="3"/>
                <a:endCxn id="9" idx="1"/>
              </p:cNvCxnSpPr>
              <p:nvPr/>
            </p:nvCxnSpPr>
            <p:spPr>
              <a:xfrm flipV="1">
                <a:off x="2115567" y="3661893"/>
                <a:ext cx="556798" cy="5945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53" idx="3"/>
                <a:endCxn id="9" idx="1"/>
              </p:cNvCxnSpPr>
              <p:nvPr/>
            </p:nvCxnSpPr>
            <p:spPr>
              <a:xfrm flipV="1">
                <a:off x="2126923" y="3661893"/>
                <a:ext cx="545442" cy="177536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2" name="Group 141"/>
          <p:cNvGrpSpPr/>
          <p:nvPr/>
        </p:nvGrpSpPr>
        <p:grpSpPr>
          <a:xfrm>
            <a:off x="85540" y="1103811"/>
            <a:ext cx="2360290" cy="5449856"/>
            <a:chOff x="85540" y="1103811"/>
            <a:chExt cx="2360290" cy="5449856"/>
          </a:xfrm>
        </p:grpSpPr>
        <p:sp>
          <p:nvSpPr>
            <p:cNvPr id="5" name="Rounded Rectangle 4"/>
            <p:cNvSpPr/>
            <p:nvPr/>
          </p:nvSpPr>
          <p:spPr>
            <a:xfrm>
              <a:off x="749997" y="1419748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Touch Sensor Nodes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60794" y="2577359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Gas </a:t>
              </a:r>
              <a:r>
                <a:rPr lang="en-US" dirty="0" smtClean="0"/>
                <a:t>&amp;</a:t>
              </a:r>
              <a:r>
                <a:rPr lang="en-US" dirty="0"/>
                <a:t> Fire</a:t>
              </a:r>
              <a:r>
                <a:rPr lang="en-US" dirty="0" smtClean="0"/>
                <a:t> Sensor Nodes</a:t>
              </a:r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50406" y="3786364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Light &amp; Temp. </a:t>
              </a:r>
              <a:r>
                <a:rPr lang="en-US" dirty="0" smtClean="0"/>
                <a:t>Sensor Nodes</a:t>
              </a:r>
              <a:endParaRPr lang="en-US" dirty="0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61762" y="4967178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Camera &amp; IR </a:t>
              </a:r>
            </a:p>
            <a:p>
              <a:pPr algn="ctr"/>
              <a:r>
                <a:rPr lang="en-US" dirty="0" smtClean="0"/>
                <a:t>Sensor Nodes</a:t>
              </a:r>
              <a:endParaRPr lang="en-US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02234" y="1103811"/>
              <a:ext cx="1460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For Feedback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 rot="16200000">
              <a:off x="-139856" y="2683149"/>
              <a:ext cx="10971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For</a:t>
              </a:r>
            </a:p>
            <a:p>
              <a:pPr algn="ctr"/>
              <a:r>
                <a:rPr lang="en-US" dirty="0" smtClean="0"/>
                <a:t>Safety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 rot="16200000">
              <a:off x="-139855" y="3861645"/>
              <a:ext cx="10971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For</a:t>
              </a:r>
            </a:p>
            <a:p>
              <a:pPr algn="ctr"/>
              <a:r>
                <a:rPr lang="en-US" dirty="0" smtClean="0"/>
                <a:t>Ambiance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75017" y="5907336"/>
              <a:ext cx="1970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For In-Store,</a:t>
              </a:r>
            </a:p>
            <a:p>
              <a:pPr algn="ctr"/>
              <a:r>
                <a:rPr lang="en-US" dirty="0" smtClean="0"/>
                <a:t>Entry-Exit &amp; Parking</a:t>
              </a: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2672365" y="4131972"/>
            <a:ext cx="1459593" cy="2119239"/>
            <a:chOff x="2672365" y="4131972"/>
            <a:chExt cx="1459593" cy="2119239"/>
          </a:xfrm>
        </p:grpSpPr>
        <p:sp>
          <p:nvSpPr>
            <p:cNvPr id="108" name="Rounded Rectangle 107"/>
            <p:cNvSpPr/>
            <p:nvPr/>
          </p:nvSpPr>
          <p:spPr>
            <a:xfrm>
              <a:off x="2672365" y="4919729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Alarm</a:t>
              </a:r>
              <a:r>
                <a:rPr lang="en-US" dirty="0"/>
                <a:t> </a:t>
              </a:r>
              <a:r>
                <a:rPr lang="en-US" dirty="0" smtClean="0"/>
                <a:t>&amp; </a:t>
              </a:r>
              <a:r>
                <a:rPr lang="en-US" sz="1400" dirty="0" smtClean="0"/>
                <a:t>Water Sprinkler </a:t>
              </a:r>
              <a:r>
                <a:rPr lang="en-US" dirty="0" smtClean="0"/>
                <a:t>Node</a:t>
              </a:r>
              <a:endParaRPr lang="en-US" dirty="0"/>
            </a:p>
          </p:txBody>
        </p:sp>
        <p:grpSp>
          <p:nvGrpSpPr>
            <p:cNvPr id="145" name="Group 144"/>
            <p:cNvGrpSpPr/>
            <p:nvPr/>
          </p:nvGrpSpPr>
          <p:grpSpPr>
            <a:xfrm>
              <a:off x="3278169" y="4131972"/>
              <a:ext cx="853789" cy="787757"/>
              <a:chOff x="3278169" y="4131972"/>
              <a:chExt cx="853789" cy="787757"/>
            </a:xfrm>
          </p:grpSpPr>
          <p:cxnSp>
            <p:nvCxnSpPr>
              <p:cNvPr id="110" name="Straight Arrow Connector 109"/>
              <p:cNvCxnSpPr>
                <a:stCxn id="9" idx="2"/>
                <a:endCxn id="108" idx="0"/>
              </p:cNvCxnSpPr>
              <p:nvPr/>
            </p:nvCxnSpPr>
            <p:spPr>
              <a:xfrm>
                <a:off x="3354946" y="4131972"/>
                <a:ext cx="0" cy="7877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/>
              <p:cNvSpPr txBox="1"/>
              <p:nvPr/>
            </p:nvSpPr>
            <p:spPr>
              <a:xfrm>
                <a:off x="3278169" y="4217602"/>
                <a:ext cx="8537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Wi-Fi / LAN</a:t>
                </a:r>
                <a:endParaRPr lang="en-US" dirty="0"/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2672365" y="5881879"/>
              <a:ext cx="1365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For Safety</a:t>
              </a:r>
              <a:endParaRPr lang="en-US" dirty="0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4220056" y="4705211"/>
            <a:ext cx="4697720" cy="1696056"/>
            <a:chOff x="4220056" y="4705211"/>
            <a:chExt cx="4697720" cy="1696056"/>
          </a:xfrm>
        </p:grpSpPr>
        <p:sp>
          <p:nvSpPr>
            <p:cNvPr id="16" name="Rounded Rectangle 15"/>
            <p:cNvSpPr/>
            <p:nvPr/>
          </p:nvSpPr>
          <p:spPr>
            <a:xfrm>
              <a:off x="4610634" y="4705211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Beacon</a:t>
              </a:r>
              <a:r>
                <a:rPr lang="en-US" dirty="0"/>
                <a:t>s</a:t>
              </a:r>
              <a:endParaRPr lang="en-US" dirty="0" smtClean="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220056" y="5754936"/>
              <a:ext cx="244009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For In-store </a:t>
              </a:r>
              <a:r>
                <a:rPr lang="en-US" dirty="0"/>
                <a:t>Navigation </a:t>
              </a:r>
              <a:r>
                <a:rPr lang="en-US" dirty="0" smtClean="0"/>
                <a:t>&amp;</a:t>
              </a:r>
            </a:p>
            <a:p>
              <a:pPr algn="ctr"/>
              <a:r>
                <a:rPr lang="en-US" dirty="0" smtClean="0"/>
                <a:t>Real Time Offers</a:t>
              </a:r>
              <a:endParaRPr lang="en-US" dirty="0"/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5975795" y="5148048"/>
              <a:ext cx="2941981" cy="369332"/>
              <a:chOff x="5975795" y="5148048"/>
              <a:chExt cx="2941981" cy="369332"/>
            </a:xfrm>
          </p:grpSpPr>
          <p:cxnSp>
            <p:nvCxnSpPr>
              <p:cNvPr id="33" name="Straight Arrow Connector 32"/>
              <p:cNvCxnSpPr>
                <a:stCxn id="15" idx="1"/>
                <a:endCxn id="16" idx="3"/>
              </p:cNvCxnSpPr>
              <p:nvPr/>
            </p:nvCxnSpPr>
            <p:spPr>
              <a:xfrm flipH="1">
                <a:off x="5975795" y="5175290"/>
                <a:ext cx="29419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miter lim="800000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TextBox 154"/>
              <p:cNvSpPr txBox="1"/>
              <p:nvPr/>
            </p:nvSpPr>
            <p:spPr>
              <a:xfrm>
                <a:off x="6764204" y="5148048"/>
                <a:ext cx="1365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Bluetooth</a:t>
                </a:r>
                <a:endParaRPr lang="en-US" dirty="0"/>
              </a:p>
            </p:txBody>
          </p:sp>
        </p:grpSp>
      </p:grpSp>
      <p:grpSp>
        <p:nvGrpSpPr>
          <p:cNvPr id="159" name="Group 158"/>
          <p:cNvGrpSpPr/>
          <p:nvPr/>
        </p:nvGrpSpPr>
        <p:grpSpPr>
          <a:xfrm>
            <a:off x="4473229" y="4103097"/>
            <a:ext cx="886202" cy="646331"/>
            <a:chOff x="4473229" y="4103097"/>
            <a:chExt cx="886202" cy="646331"/>
          </a:xfrm>
        </p:grpSpPr>
        <p:cxnSp>
          <p:nvCxnSpPr>
            <p:cNvPr id="138" name="Straight Arrow Connector 137"/>
            <p:cNvCxnSpPr>
              <a:stCxn id="16" idx="0"/>
              <a:endCxn id="10" idx="2"/>
            </p:cNvCxnSpPr>
            <p:nvPr/>
          </p:nvCxnSpPr>
          <p:spPr>
            <a:xfrm flipV="1">
              <a:off x="5293215" y="4131972"/>
              <a:ext cx="0" cy="5732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/>
            <p:cNvSpPr txBox="1"/>
            <p:nvPr/>
          </p:nvSpPr>
          <p:spPr>
            <a:xfrm>
              <a:off x="4473229" y="4103097"/>
              <a:ext cx="886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Beacon Data</a:t>
              </a:r>
              <a:endParaRPr lang="en-US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660357" y="969917"/>
            <a:ext cx="2077361" cy="1338860"/>
            <a:chOff x="4253362" y="988695"/>
            <a:chExt cx="2077361" cy="1338860"/>
          </a:xfrm>
        </p:grpSpPr>
        <p:sp>
          <p:nvSpPr>
            <p:cNvPr id="161" name="Rounded Rectangle 160"/>
            <p:cNvSpPr/>
            <p:nvPr/>
          </p:nvSpPr>
          <p:spPr>
            <a:xfrm>
              <a:off x="4610634" y="1387397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RFID Tags</a:t>
              </a:r>
              <a:endParaRPr lang="en-US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253362" y="988695"/>
              <a:ext cx="2077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On Each Item</a:t>
              </a:r>
              <a:endParaRPr lang="en-US" dirty="0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3093893" y="2308777"/>
            <a:ext cx="2199322" cy="883037"/>
            <a:chOff x="3093893" y="2308777"/>
            <a:chExt cx="2199322" cy="883037"/>
          </a:xfrm>
        </p:grpSpPr>
        <p:cxnSp>
          <p:nvCxnSpPr>
            <p:cNvPr id="164" name="Straight Arrow Connector 163"/>
            <p:cNvCxnSpPr>
              <a:stCxn id="161" idx="2"/>
              <a:endCxn id="10" idx="0"/>
            </p:cNvCxnSpPr>
            <p:nvPr/>
          </p:nvCxnSpPr>
          <p:spPr>
            <a:xfrm>
              <a:off x="3700210" y="2308777"/>
              <a:ext cx="1593005" cy="8830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/>
            <p:cNvSpPr txBox="1"/>
            <p:nvPr/>
          </p:nvSpPr>
          <p:spPr>
            <a:xfrm>
              <a:off x="3093893" y="2452694"/>
              <a:ext cx="132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RIFD Tag Data</a:t>
              </a:r>
              <a:endParaRPr lang="en-US" dirty="0"/>
            </a:p>
          </p:txBody>
        </p:sp>
      </p:grpSp>
      <p:sp>
        <p:nvSpPr>
          <p:cNvPr id="168" name="Rectangle 167"/>
          <p:cNvSpPr/>
          <p:nvPr/>
        </p:nvSpPr>
        <p:spPr>
          <a:xfrm>
            <a:off x="3187702" y="691113"/>
            <a:ext cx="2618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For </a:t>
            </a:r>
            <a:r>
              <a:rPr lang="en-US" dirty="0" smtClean="0"/>
              <a:t>Inventory Management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32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IoT Application in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5500993" cy="5603617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How it works</a:t>
            </a:r>
          </a:p>
          <a:p>
            <a:r>
              <a:rPr lang="en-US" dirty="0" smtClean="0"/>
              <a:t>All the </a:t>
            </a:r>
            <a:r>
              <a:rPr lang="en-US" b="1" dirty="0">
                <a:solidFill>
                  <a:schemeClr val="accent6"/>
                </a:solidFill>
              </a:rPr>
              <a:t>sensor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nodes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 smtClean="0">
                <a:solidFill>
                  <a:schemeClr val="accent6"/>
                </a:solidFill>
              </a:rPr>
              <a:t>Beacons</a:t>
            </a:r>
            <a:r>
              <a:rPr lang="en-US" dirty="0" smtClean="0"/>
              <a:t> </a:t>
            </a:r>
            <a:r>
              <a:rPr lang="en-US" dirty="0"/>
              <a:t>should </a:t>
            </a:r>
            <a:r>
              <a:rPr lang="en-US" dirty="0" smtClean="0"/>
              <a:t>be </a:t>
            </a:r>
            <a:r>
              <a:rPr lang="en-US" b="1" dirty="0">
                <a:solidFill>
                  <a:schemeClr val="accent6"/>
                </a:solidFill>
              </a:rPr>
              <a:t>placed</a:t>
            </a:r>
            <a:r>
              <a:rPr lang="en-US" dirty="0" smtClean="0"/>
              <a:t> at various places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the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store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accent6"/>
                </a:solidFill>
              </a:rPr>
              <a:t>washroom</a:t>
            </a:r>
            <a:r>
              <a:rPr lang="en-US" dirty="0" smtClean="0"/>
              <a:t> and </a:t>
            </a:r>
            <a:r>
              <a:rPr lang="en-US" b="1" dirty="0">
                <a:solidFill>
                  <a:schemeClr val="accent6"/>
                </a:solidFill>
              </a:rPr>
              <a:t>parking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area</a:t>
            </a:r>
            <a:r>
              <a:rPr lang="en-US" dirty="0" smtClean="0"/>
              <a:t>.</a:t>
            </a:r>
          </a:p>
          <a:p>
            <a:r>
              <a:rPr lang="en-US" dirty="0"/>
              <a:t>The sensor nodes should have Wi-Fi connectivity with controller nodes.</a:t>
            </a:r>
          </a:p>
          <a:p>
            <a:r>
              <a:rPr lang="en-US" dirty="0"/>
              <a:t>The sensor nodes sends the sensed data to the controller nodes.</a:t>
            </a:r>
          </a:p>
          <a:p>
            <a:r>
              <a:rPr lang="en-US" dirty="0" smtClean="0"/>
              <a:t>The controller nodes </a:t>
            </a:r>
          </a:p>
          <a:p>
            <a:pPr lvl="1"/>
            <a:r>
              <a:rPr lang="en-US" dirty="0"/>
              <a:t>Collects the data from all the sensors, </a:t>
            </a:r>
          </a:p>
          <a:p>
            <a:pPr lvl="1"/>
            <a:r>
              <a:rPr lang="en-US" dirty="0"/>
              <a:t>Apply some business logic on it as per the requirements and </a:t>
            </a:r>
          </a:p>
          <a:p>
            <a:pPr lvl="1"/>
            <a:r>
              <a:rPr lang="en-US" dirty="0"/>
              <a:t>Send it to local computer.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074" y="1473441"/>
            <a:ext cx="6202298" cy="40792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007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IoT Application in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8" y="836386"/>
            <a:ext cx="11769271" cy="43568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How it works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302" y="885464"/>
            <a:ext cx="8270698" cy="271170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223946" y="3646246"/>
            <a:ext cx="11769271" cy="28605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6"/>
                </a:solidFill>
              </a:rPr>
              <a:t>RFID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readers</a:t>
            </a:r>
            <a:r>
              <a:rPr lang="en-US" dirty="0" smtClean="0"/>
              <a:t> should be </a:t>
            </a:r>
            <a:r>
              <a:rPr lang="en-US" b="1" dirty="0" smtClean="0">
                <a:solidFill>
                  <a:schemeClr val="accent6"/>
                </a:solidFill>
              </a:rPr>
              <a:t>placed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at</a:t>
            </a:r>
            <a:r>
              <a:rPr lang="en-US" dirty="0" smtClean="0"/>
              <a:t> items display </a:t>
            </a:r>
            <a:r>
              <a:rPr lang="en-US" b="1" dirty="0" smtClean="0">
                <a:solidFill>
                  <a:schemeClr val="accent6"/>
                </a:solidFill>
              </a:rPr>
              <a:t>shelves</a:t>
            </a:r>
            <a:r>
              <a:rPr lang="en-US" dirty="0" smtClean="0"/>
              <a:t> to detect item presence in the shelves </a:t>
            </a:r>
            <a:r>
              <a:rPr lang="en-US" b="1" dirty="0" smtClean="0">
                <a:solidFill>
                  <a:schemeClr val="accent6"/>
                </a:solidFill>
              </a:rPr>
              <a:t>for</a:t>
            </a:r>
            <a:r>
              <a:rPr lang="en-US" dirty="0" smtClean="0"/>
              <a:t> the </a:t>
            </a:r>
            <a:r>
              <a:rPr lang="en-US" b="1" dirty="0" smtClean="0">
                <a:solidFill>
                  <a:schemeClr val="accent6"/>
                </a:solidFill>
              </a:rPr>
              <a:t>stock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management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All the </a:t>
            </a:r>
            <a:r>
              <a:rPr lang="en-US" b="1" dirty="0" smtClean="0">
                <a:solidFill>
                  <a:schemeClr val="accent6"/>
                </a:solidFill>
              </a:rPr>
              <a:t>controller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nodes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accent6"/>
                </a:solidFill>
              </a:rPr>
              <a:t>RFID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readers</a:t>
            </a:r>
            <a:r>
              <a:rPr lang="en-US" dirty="0" smtClean="0"/>
              <a:t> should have </a:t>
            </a:r>
            <a:r>
              <a:rPr lang="en-US" b="1" dirty="0" smtClean="0">
                <a:solidFill>
                  <a:schemeClr val="accent6"/>
                </a:solidFill>
              </a:rPr>
              <a:t>connected</a:t>
            </a:r>
            <a:r>
              <a:rPr lang="en-US" dirty="0" smtClean="0"/>
              <a:t> with the </a:t>
            </a:r>
            <a:r>
              <a:rPr lang="en-US" b="1" dirty="0" smtClean="0">
                <a:solidFill>
                  <a:schemeClr val="accent6"/>
                </a:solidFill>
              </a:rPr>
              <a:t>Local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Area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Network</a:t>
            </a:r>
            <a:r>
              <a:rPr lang="en-US" dirty="0" smtClean="0"/>
              <a:t>. 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RFID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tags</a:t>
            </a:r>
            <a:r>
              <a:rPr lang="en-US" dirty="0" smtClean="0"/>
              <a:t> should be </a:t>
            </a:r>
            <a:r>
              <a:rPr lang="en-US" b="1" dirty="0" smtClean="0">
                <a:solidFill>
                  <a:schemeClr val="accent6"/>
                </a:solidFill>
              </a:rPr>
              <a:t>attached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with</a:t>
            </a:r>
            <a:r>
              <a:rPr lang="en-US" dirty="0" smtClean="0"/>
              <a:t> each and every </a:t>
            </a:r>
            <a:r>
              <a:rPr lang="en-US" b="1" dirty="0" smtClean="0">
                <a:solidFill>
                  <a:schemeClr val="accent6"/>
                </a:solidFill>
              </a:rPr>
              <a:t>item</a:t>
            </a:r>
            <a:r>
              <a:rPr lang="en-US" dirty="0" smtClean="0"/>
              <a:t> which are likely to be </a:t>
            </a:r>
            <a:r>
              <a:rPr lang="en-US" b="1" dirty="0" smtClean="0">
                <a:solidFill>
                  <a:schemeClr val="accent6"/>
                </a:solidFill>
              </a:rPr>
              <a:t>monitored</a:t>
            </a:r>
            <a:r>
              <a:rPr lang="en-US" dirty="0" smtClean="0"/>
              <a:t>.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Using</a:t>
            </a:r>
            <a:r>
              <a:rPr lang="en-US" dirty="0" smtClean="0"/>
              <a:t> the </a:t>
            </a:r>
            <a:r>
              <a:rPr lang="en-US" b="1" dirty="0" smtClean="0">
                <a:solidFill>
                  <a:schemeClr val="accent6"/>
                </a:solidFill>
              </a:rPr>
              <a:t>RFID</a:t>
            </a:r>
            <a:r>
              <a:rPr lang="en-US" dirty="0" smtClean="0"/>
              <a:t> tags one can </a:t>
            </a:r>
            <a:r>
              <a:rPr lang="en-US" b="1" dirty="0" smtClean="0">
                <a:solidFill>
                  <a:schemeClr val="accent6"/>
                </a:solidFill>
              </a:rPr>
              <a:t>monitor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location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accent6"/>
                </a:solidFill>
              </a:rPr>
              <a:t>stock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of</a:t>
            </a:r>
            <a:r>
              <a:rPr lang="en-US" dirty="0" smtClean="0"/>
              <a:t> the </a:t>
            </a:r>
            <a:r>
              <a:rPr lang="en-US" b="1" dirty="0" smtClean="0">
                <a:solidFill>
                  <a:schemeClr val="accent6"/>
                </a:solidFill>
              </a:rPr>
              <a:t>item</a:t>
            </a:r>
            <a:r>
              <a:rPr lang="en-US" dirty="0" smtClean="0"/>
              <a:t>.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RFID</a:t>
            </a:r>
            <a:r>
              <a:rPr lang="en-US" dirty="0" smtClean="0"/>
              <a:t> tags is also </a:t>
            </a:r>
            <a:r>
              <a:rPr lang="en-US" b="1" dirty="0" smtClean="0">
                <a:solidFill>
                  <a:schemeClr val="accent6"/>
                </a:solidFill>
              </a:rPr>
              <a:t>useful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for</a:t>
            </a:r>
            <a:r>
              <a:rPr lang="en-US" dirty="0" smtClean="0"/>
              <a:t> auto billing and </a:t>
            </a:r>
            <a:r>
              <a:rPr lang="en-US" b="1" dirty="0" smtClean="0">
                <a:solidFill>
                  <a:schemeClr val="accent6"/>
                </a:solidFill>
              </a:rPr>
              <a:t>queue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less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exit</a:t>
            </a:r>
            <a:r>
              <a:rPr lang="en-US" dirty="0" smtClean="0"/>
              <a:t>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35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IoT Application in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6441898" cy="5679024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How it works</a:t>
            </a:r>
          </a:p>
          <a:p>
            <a:r>
              <a:rPr lang="en-US" b="1" dirty="0">
                <a:solidFill>
                  <a:schemeClr val="accent6"/>
                </a:solidFill>
              </a:rPr>
              <a:t>Touch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sensors</a:t>
            </a:r>
            <a:r>
              <a:rPr lang="en-US" dirty="0" smtClean="0"/>
              <a:t> are used for customers’ </a:t>
            </a:r>
            <a:r>
              <a:rPr lang="en-US" b="1" dirty="0">
                <a:solidFill>
                  <a:schemeClr val="accent6"/>
                </a:solidFill>
              </a:rPr>
              <a:t>feedback</a:t>
            </a:r>
            <a:r>
              <a:rPr lang="en-US" dirty="0" smtClean="0"/>
              <a:t> about </a:t>
            </a:r>
            <a:r>
              <a:rPr lang="en-US" b="1" dirty="0" smtClean="0">
                <a:solidFill>
                  <a:schemeClr val="accent6"/>
                </a:solidFill>
              </a:rPr>
              <a:t>ambiance</a:t>
            </a:r>
            <a:r>
              <a:rPr lang="en-US" dirty="0" smtClean="0"/>
              <a:t> and </a:t>
            </a:r>
            <a:r>
              <a:rPr lang="en-US" b="1" dirty="0">
                <a:solidFill>
                  <a:schemeClr val="accent6"/>
                </a:solidFill>
              </a:rPr>
              <a:t>cleanness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at</a:t>
            </a:r>
            <a:r>
              <a:rPr lang="en-US" dirty="0" smtClean="0"/>
              <a:t> various places like </a:t>
            </a:r>
            <a:r>
              <a:rPr lang="en-US" b="1" dirty="0">
                <a:solidFill>
                  <a:schemeClr val="accent6"/>
                </a:solidFill>
              </a:rPr>
              <a:t>washroom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accent6"/>
                </a:solidFill>
              </a:rPr>
              <a:t>trial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room</a:t>
            </a:r>
            <a:r>
              <a:rPr lang="en-US" dirty="0" smtClean="0"/>
              <a:t> etc.</a:t>
            </a:r>
          </a:p>
          <a:p>
            <a:r>
              <a:rPr lang="en-US" b="1" dirty="0">
                <a:solidFill>
                  <a:schemeClr val="accent6"/>
                </a:solidFill>
              </a:rPr>
              <a:t>Light</a:t>
            </a:r>
            <a:r>
              <a:rPr lang="en-US" dirty="0" smtClean="0"/>
              <a:t> and </a:t>
            </a:r>
            <a:r>
              <a:rPr lang="en-US" b="1" dirty="0">
                <a:solidFill>
                  <a:schemeClr val="accent6"/>
                </a:solidFill>
              </a:rPr>
              <a:t>Temperature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sensors</a:t>
            </a:r>
            <a:r>
              <a:rPr lang="en-US" dirty="0" smtClean="0"/>
              <a:t> are used </a:t>
            </a:r>
            <a:r>
              <a:rPr lang="en-US" dirty="0"/>
              <a:t>for </a:t>
            </a:r>
            <a:r>
              <a:rPr lang="en-US" b="1" dirty="0">
                <a:solidFill>
                  <a:schemeClr val="accent6"/>
                </a:solidFill>
              </a:rPr>
              <a:t>ambiance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monitoring</a:t>
            </a:r>
            <a:r>
              <a:rPr lang="en-US" dirty="0" smtClean="0"/>
              <a:t> which leads to </a:t>
            </a:r>
            <a:r>
              <a:rPr lang="en-US" b="1" dirty="0">
                <a:solidFill>
                  <a:schemeClr val="accent6"/>
                </a:solidFill>
              </a:rPr>
              <a:t>energy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saving</a:t>
            </a:r>
            <a:r>
              <a:rPr lang="en-US" dirty="0" smtClean="0"/>
              <a:t> and </a:t>
            </a:r>
            <a:r>
              <a:rPr lang="en-US" b="1" dirty="0">
                <a:solidFill>
                  <a:schemeClr val="accent6"/>
                </a:solidFill>
              </a:rPr>
              <a:t>customer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comfort</a:t>
            </a:r>
            <a:r>
              <a:rPr lang="en-US" dirty="0" smtClean="0"/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Camera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IR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sensors</a:t>
            </a:r>
            <a:r>
              <a:rPr lang="en-US" dirty="0"/>
              <a:t> are placed for </a:t>
            </a:r>
            <a:r>
              <a:rPr lang="en-US" b="1" dirty="0">
                <a:solidFill>
                  <a:schemeClr val="accent6"/>
                </a:solidFill>
              </a:rPr>
              <a:t>monitoring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people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density</a:t>
            </a:r>
            <a:r>
              <a:rPr lang="en-US" dirty="0"/>
              <a:t> at various places, person </a:t>
            </a:r>
            <a:r>
              <a:rPr lang="en-US" b="1" dirty="0">
                <a:solidFill>
                  <a:schemeClr val="accent6"/>
                </a:solidFill>
              </a:rPr>
              <a:t>in-out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ratio</a:t>
            </a:r>
            <a:r>
              <a:rPr lang="en-US" dirty="0"/>
              <a:t> for </a:t>
            </a:r>
            <a:r>
              <a:rPr lang="en-US" b="1" dirty="0">
                <a:solidFill>
                  <a:schemeClr val="accent6"/>
                </a:solidFill>
              </a:rPr>
              <a:t>store</a:t>
            </a:r>
            <a:r>
              <a:rPr lang="en-US" dirty="0"/>
              <a:t> and the </a:t>
            </a:r>
            <a:r>
              <a:rPr lang="en-US" b="1" dirty="0">
                <a:solidFill>
                  <a:schemeClr val="accent6"/>
                </a:solidFill>
              </a:rPr>
              <a:t>parking</a:t>
            </a:r>
            <a:r>
              <a:rPr lang="en-US" dirty="0"/>
              <a:t> area.</a:t>
            </a:r>
          </a:p>
          <a:p>
            <a:r>
              <a:rPr lang="en-US" b="1" dirty="0">
                <a:solidFill>
                  <a:schemeClr val="accent6"/>
                </a:solidFill>
              </a:rPr>
              <a:t>Gas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sensors</a:t>
            </a:r>
            <a:r>
              <a:rPr lang="en-US" dirty="0"/>
              <a:t> are used for </a:t>
            </a:r>
            <a:r>
              <a:rPr lang="en-US" b="1" dirty="0">
                <a:solidFill>
                  <a:schemeClr val="accent6"/>
                </a:solidFill>
              </a:rPr>
              <a:t>monitoring</a:t>
            </a:r>
            <a:r>
              <a:rPr lang="en-US" dirty="0"/>
              <a:t> various </a:t>
            </a:r>
            <a:r>
              <a:rPr lang="en-US" b="1" dirty="0">
                <a:solidFill>
                  <a:schemeClr val="accent6"/>
                </a:solidFill>
              </a:rPr>
              <a:t>gases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levels</a:t>
            </a:r>
            <a:r>
              <a:rPr lang="en-US" dirty="0"/>
              <a:t> in the store.</a:t>
            </a:r>
          </a:p>
          <a:p>
            <a:r>
              <a:rPr lang="en-US" b="1" dirty="0">
                <a:solidFill>
                  <a:schemeClr val="accent6"/>
                </a:solidFill>
              </a:rPr>
              <a:t>Fire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sensor</a:t>
            </a:r>
            <a:r>
              <a:rPr lang="en-US" dirty="0"/>
              <a:t> are used for </a:t>
            </a:r>
            <a:r>
              <a:rPr lang="en-US" b="1" dirty="0">
                <a:solidFill>
                  <a:schemeClr val="accent6"/>
                </a:solidFill>
              </a:rPr>
              <a:t>detecting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fire</a:t>
            </a:r>
            <a:r>
              <a:rPr lang="en-US" dirty="0"/>
              <a:t> in the store and </a:t>
            </a:r>
            <a:r>
              <a:rPr lang="en-US" b="1" dirty="0">
                <a:solidFill>
                  <a:schemeClr val="accent6"/>
                </a:solidFill>
              </a:rPr>
              <a:t>send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alert</a:t>
            </a:r>
            <a:r>
              <a:rPr lang="en-US" dirty="0"/>
              <a:t> signal to the </a:t>
            </a:r>
            <a:r>
              <a:rPr lang="en-US" b="1" dirty="0">
                <a:solidFill>
                  <a:schemeClr val="accent6"/>
                </a:solidFill>
              </a:rPr>
              <a:t>Alarm</a:t>
            </a:r>
            <a:r>
              <a:rPr lang="en-US" dirty="0"/>
              <a:t> &amp; </a:t>
            </a:r>
            <a:r>
              <a:rPr lang="en-US" b="1" dirty="0">
                <a:solidFill>
                  <a:schemeClr val="accent6"/>
                </a:solidFill>
              </a:rPr>
              <a:t>Water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Sprinkler</a:t>
            </a:r>
            <a:r>
              <a:rPr lang="en-US" dirty="0"/>
              <a:t> </a:t>
            </a:r>
            <a:r>
              <a:rPr lang="en-US" dirty="0" smtClean="0"/>
              <a:t>Node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390" y="2003529"/>
            <a:ext cx="5254709" cy="29660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7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IoT Application in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6176855" cy="5679024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How it works</a:t>
            </a:r>
          </a:p>
          <a:p>
            <a:r>
              <a:rPr lang="en-US" dirty="0" smtClean="0"/>
              <a:t>An </a:t>
            </a:r>
            <a:r>
              <a:rPr lang="en-US" b="1" dirty="0">
                <a:solidFill>
                  <a:schemeClr val="accent6"/>
                </a:solidFill>
              </a:rPr>
              <a:t>alarm</a:t>
            </a:r>
            <a:r>
              <a:rPr lang="en-US" dirty="0" smtClean="0"/>
              <a:t> </a:t>
            </a:r>
            <a:r>
              <a:rPr lang="en-US" dirty="0"/>
              <a:t>system</a:t>
            </a:r>
            <a:r>
              <a:rPr lang="en-US" dirty="0" smtClean="0"/>
              <a:t> and the </a:t>
            </a:r>
            <a:r>
              <a:rPr lang="en-US" b="1" dirty="0">
                <a:solidFill>
                  <a:schemeClr val="accent6"/>
                </a:solidFill>
              </a:rPr>
              <a:t>water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sprinkling</a:t>
            </a:r>
            <a:r>
              <a:rPr lang="en-US" dirty="0" smtClean="0"/>
              <a:t> system are used </a:t>
            </a:r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fire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safety,</a:t>
            </a:r>
            <a:r>
              <a:rPr lang="en-US" dirty="0" smtClean="0"/>
              <a:t> should have connected with a controller node</a:t>
            </a:r>
          </a:p>
          <a:p>
            <a:r>
              <a:rPr lang="en-US" dirty="0" smtClean="0"/>
              <a:t>Local Server </a:t>
            </a:r>
          </a:p>
          <a:p>
            <a:pPr lvl="1"/>
            <a:r>
              <a:rPr lang="en-US" dirty="0" smtClean="0"/>
              <a:t>Receives all </a:t>
            </a:r>
            <a:r>
              <a:rPr lang="en-US" dirty="0"/>
              <a:t>the data from all the controller nodes</a:t>
            </a:r>
            <a:r>
              <a:rPr lang="en-US" dirty="0" smtClean="0"/>
              <a:t>, </a:t>
            </a:r>
          </a:p>
          <a:p>
            <a:pPr lvl="1"/>
            <a:r>
              <a:rPr lang="en-US" dirty="0" smtClean="0"/>
              <a:t>Execute some </a:t>
            </a:r>
            <a:r>
              <a:rPr lang="en-US" dirty="0"/>
              <a:t>business </a:t>
            </a:r>
            <a:r>
              <a:rPr lang="en-US" dirty="0" smtClean="0"/>
              <a:t>logic and </a:t>
            </a:r>
          </a:p>
          <a:p>
            <a:pPr lvl="1"/>
            <a:r>
              <a:rPr lang="en-US" dirty="0" smtClean="0"/>
              <a:t>Do analysis on the collected data, </a:t>
            </a:r>
            <a:r>
              <a:rPr lang="en-US" dirty="0"/>
              <a:t>and </a:t>
            </a:r>
            <a:endParaRPr lang="en-US" dirty="0" smtClean="0"/>
          </a:p>
          <a:p>
            <a:pPr lvl="1"/>
            <a:r>
              <a:rPr lang="en-US" dirty="0" smtClean="0"/>
              <a:t>Send the essential data to the cloud computer.</a:t>
            </a:r>
          </a:p>
          <a:p>
            <a:r>
              <a:rPr lang="en-US" dirty="0" smtClean="0"/>
              <a:t>The server computer should have Internet connectivity for the cloud communication.</a:t>
            </a:r>
          </a:p>
          <a:p>
            <a:r>
              <a:rPr lang="en-US" dirty="0"/>
              <a:t>The cloud </a:t>
            </a:r>
            <a:endParaRPr lang="en-US" dirty="0" smtClean="0"/>
          </a:p>
          <a:p>
            <a:pPr lvl="1"/>
            <a:r>
              <a:rPr lang="en-US" dirty="0" smtClean="0"/>
              <a:t>Stores </a:t>
            </a:r>
            <a:r>
              <a:rPr lang="en-US" dirty="0"/>
              <a:t>all the data received from the local server, </a:t>
            </a:r>
            <a:endParaRPr lang="en-US" dirty="0" smtClean="0"/>
          </a:p>
          <a:p>
            <a:pPr lvl="1"/>
            <a:r>
              <a:rPr lang="en-US" dirty="0" smtClean="0"/>
              <a:t>Execute </a:t>
            </a:r>
            <a:r>
              <a:rPr lang="en-US" dirty="0"/>
              <a:t>some business logic and </a:t>
            </a:r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dirty="0"/>
              <a:t>analysis on the stored data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818" y="1605963"/>
            <a:ext cx="5297602" cy="39732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953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IoT Application in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01794" cy="5679024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How it works</a:t>
            </a:r>
          </a:p>
          <a:p>
            <a:r>
              <a:rPr lang="en-US" dirty="0" smtClean="0"/>
              <a:t>All those </a:t>
            </a:r>
            <a:r>
              <a:rPr lang="en-US" dirty="0"/>
              <a:t>who have rights to </a:t>
            </a:r>
            <a:r>
              <a:rPr lang="en-US" b="1" dirty="0">
                <a:solidFill>
                  <a:schemeClr val="accent6"/>
                </a:solidFill>
              </a:rPr>
              <a:t>access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cloud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/>
              <a:t> can </a:t>
            </a:r>
            <a:r>
              <a:rPr lang="en-US" b="1" dirty="0">
                <a:solidFill>
                  <a:schemeClr val="accent6"/>
                </a:solidFill>
              </a:rPr>
              <a:t>get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desire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information</a:t>
            </a:r>
            <a:r>
              <a:rPr lang="en-US" dirty="0"/>
              <a:t> and </a:t>
            </a:r>
            <a:r>
              <a:rPr lang="en-US" b="1" dirty="0" smtClean="0">
                <a:solidFill>
                  <a:schemeClr val="accent6"/>
                </a:solidFill>
              </a:rPr>
              <a:t>alerts</a:t>
            </a:r>
            <a:r>
              <a:rPr lang="en-US" dirty="0" smtClean="0"/>
              <a:t>, like </a:t>
            </a:r>
            <a:endParaRPr lang="en-US" dirty="0"/>
          </a:p>
          <a:p>
            <a:pPr lvl="1"/>
            <a:r>
              <a:rPr lang="en-US" dirty="0"/>
              <a:t>Store manager </a:t>
            </a:r>
            <a:endParaRPr lang="en-US" dirty="0" smtClean="0"/>
          </a:p>
          <a:p>
            <a:pPr lvl="1"/>
            <a:r>
              <a:rPr lang="en-US" dirty="0" smtClean="0"/>
              <a:t>Staff </a:t>
            </a:r>
            <a:r>
              <a:rPr lang="en-US" dirty="0"/>
              <a:t>members</a:t>
            </a:r>
            <a:endParaRPr lang="en-US" dirty="0" smtClean="0"/>
          </a:p>
          <a:p>
            <a:pPr lvl="1"/>
            <a:r>
              <a:rPr lang="en-US" dirty="0" smtClean="0"/>
              <a:t>Data </a:t>
            </a:r>
            <a:r>
              <a:rPr lang="en-US" dirty="0"/>
              <a:t>analytics team</a:t>
            </a:r>
          </a:p>
          <a:p>
            <a:pPr lvl="1"/>
            <a:r>
              <a:rPr lang="en-US" dirty="0" smtClean="0"/>
              <a:t>customers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store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manager</a:t>
            </a:r>
            <a:r>
              <a:rPr lang="en-US" dirty="0"/>
              <a:t> and data </a:t>
            </a:r>
            <a:r>
              <a:rPr lang="en-US" b="1" dirty="0">
                <a:solidFill>
                  <a:schemeClr val="accent6"/>
                </a:solidFill>
              </a:rPr>
              <a:t>analytics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teams</a:t>
            </a:r>
            <a:r>
              <a:rPr lang="en-US" dirty="0"/>
              <a:t> may </a:t>
            </a:r>
            <a:r>
              <a:rPr lang="en-US" b="1" dirty="0">
                <a:solidFill>
                  <a:schemeClr val="accent6"/>
                </a:solidFill>
              </a:rPr>
              <a:t>execute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corrective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action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based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on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0" y="3582609"/>
            <a:ext cx="6400799" cy="29598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087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IoT Application in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2060820" cy="499644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How it works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Beacons,</a:t>
            </a:r>
            <a:r>
              <a:rPr lang="en-US" dirty="0" smtClean="0"/>
              <a:t> </a:t>
            </a:r>
            <a:r>
              <a:rPr lang="en-US" dirty="0"/>
              <a:t>a Bluetooth </a:t>
            </a:r>
            <a:r>
              <a:rPr lang="en-US" dirty="0" smtClean="0"/>
              <a:t>Low Energy </a:t>
            </a:r>
            <a:r>
              <a:rPr lang="en-US" dirty="0"/>
              <a:t>(</a:t>
            </a:r>
            <a:r>
              <a:rPr lang="en-US" dirty="0" smtClean="0"/>
              <a:t>BLE) </a:t>
            </a:r>
            <a:r>
              <a:rPr lang="en-US" dirty="0"/>
              <a:t>device </a:t>
            </a:r>
            <a:endParaRPr lang="en-US" dirty="0" smtClean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Automatically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connect</a:t>
            </a:r>
            <a:r>
              <a:rPr lang="en-US" dirty="0"/>
              <a:t> with customers’ smartphones </a:t>
            </a:r>
            <a:r>
              <a:rPr lang="en-US" b="1" dirty="0">
                <a:solidFill>
                  <a:schemeClr val="accent6"/>
                </a:solidFill>
              </a:rPr>
              <a:t>when</a:t>
            </a:r>
            <a:r>
              <a:rPr lang="en-US" dirty="0"/>
              <a:t> they </a:t>
            </a:r>
            <a:r>
              <a:rPr lang="en-US" b="1" dirty="0">
                <a:solidFill>
                  <a:schemeClr val="accent6"/>
                </a:solidFill>
              </a:rPr>
              <a:t>entered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coverage</a:t>
            </a:r>
            <a:r>
              <a:rPr lang="en-US" dirty="0"/>
              <a:t> area.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Send</a:t>
            </a:r>
            <a:r>
              <a:rPr lang="en-US" dirty="0" smtClean="0"/>
              <a:t> </a:t>
            </a:r>
            <a:r>
              <a:rPr lang="en-US" dirty="0"/>
              <a:t>push </a:t>
            </a:r>
            <a:r>
              <a:rPr lang="en-US" b="1" dirty="0">
                <a:solidFill>
                  <a:schemeClr val="accent6"/>
                </a:solidFill>
              </a:rPr>
              <a:t>notifications</a:t>
            </a:r>
            <a:r>
              <a:rPr lang="en-US" dirty="0"/>
              <a:t> directly to </a:t>
            </a:r>
            <a:r>
              <a:rPr lang="en-US" dirty="0" smtClean="0"/>
              <a:t>the customers.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Beacons</a:t>
            </a:r>
            <a:r>
              <a:rPr lang="en-US" dirty="0" smtClean="0"/>
              <a:t> can be </a:t>
            </a:r>
            <a:r>
              <a:rPr lang="en-US" b="1" dirty="0">
                <a:solidFill>
                  <a:schemeClr val="accent6"/>
                </a:solidFill>
              </a:rPr>
              <a:t>installed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at</a:t>
            </a:r>
            <a:r>
              <a:rPr lang="en-US" dirty="0" smtClean="0"/>
              <a:t> various </a:t>
            </a:r>
            <a:r>
              <a:rPr lang="en-US" b="1" dirty="0">
                <a:solidFill>
                  <a:schemeClr val="accent6"/>
                </a:solidFill>
              </a:rPr>
              <a:t>places</a:t>
            </a:r>
            <a:r>
              <a:rPr lang="en-US" dirty="0" smtClean="0"/>
              <a:t>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dirty="0" smtClean="0"/>
              <a:t> customer </a:t>
            </a:r>
            <a:r>
              <a:rPr lang="en-US" b="1" dirty="0">
                <a:solidFill>
                  <a:schemeClr val="accent6"/>
                </a:solidFill>
              </a:rPr>
              <a:t>in-store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navigation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To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know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foot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fall</a:t>
            </a:r>
            <a:r>
              <a:rPr lang="en-US" dirty="0"/>
              <a:t> in particular area of the store, and </a:t>
            </a:r>
            <a:endParaRPr lang="en-US" dirty="0" smtClean="0"/>
          </a:p>
          <a:p>
            <a:pPr lvl="1"/>
            <a:r>
              <a:rPr lang="en-US" dirty="0"/>
              <a:t>C</a:t>
            </a:r>
            <a:r>
              <a:rPr lang="en-US" dirty="0" smtClean="0"/>
              <a:t>ollecting </a:t>
            </a:r>
            <a:r>
              <a:rPr lang="en-US" dirty="0"/>
              <a:t>data about </a:t>
            </a:r>
            <a:r>
              <a:rPr lang="en-US" b="1" dirty="0">
                <a:solidFill>
                  <a:schemeClr val="accent6"/>
                </a:solidFill>
              </a:rPr>
              <a:t>customer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behavior</a:t>
            </a:r>
            <a:r>
              <a:rPr lang="en-US" dirty="0" smtClean="0"/>
              <a:t> and </a:t>
            </a:r>
            <a:r>
              <a:rPr lang="en-US" b="1" dirty="0">
                <a:solidFill>
                  <a:schemeClr val="accent6"/>
                </a:solidFill>
              </a:rPr>
              <a:t>routes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Customers </a:t>
            </a:r>
            <a:r>
              <a:rPr lang="en-US" dirty="0"/>
              <a:t>are </a:t>
            </a:r>
            <a:r>
              <a:rPr lang="en-US" b="1" dirty="0">
                <a:solidFill>
                  <a:schemeClr val="accent6"/>
                </a:solidFill>
              </a:rPr>
              <a:t>notified</a:t>
            </a:r>
            <a:r>
              <a:rPr lang="en-US" dirty="0"/>
              <a:t> about </a:t>
            </a:r>
            <a:r>
              <a:rPr lang="en-US" b="1" dirty="0">
                <a:solidFill>
                  <a:schemeClr val="accent6"/>
                </a:solidFill>
              </a:rPr>
              <a:t>discounts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offers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real-time</a:t>
            </a:r>
            <a:r>
              <a:rPr lang="en-US" dirty="0"/>
              <a:t> </a:t>
            </a:r>
            <a:r>
              <a:rPr lang="en-US" dirty="0" smtClean="0"/>
              <a:t>using the beacons system.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52" y="4362543"/>
            <a:ext cx="7593496" cy="21639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860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964597" y="2796689"/>
            <a:ext cx="4874082" cy="1730408"/>
            <a:chOff x="1964597" y="2796689"/>
            <a:chExt cx="4874082" cy="1730408"/>
          </a:xfrm>
        </p:grpSpPr>
        <p:cxnSp>
          <p:nvCxnSpPr>
            <p:cNvPr id="5" name="Straight Arrow Connector 4"/>
            <p:cNvCxnSpPr>
              <a:stCxn id="6" idx="3"/>
              <a:endCxn id="11" idx="1"/>
            </p:cNvCxnSpPr>
            <p:nvPr/>
          </p:nvCxnSpPr>
          <p:spPr>
            <a:xfrm flipV="1">
              <a:off x="1964597" y="3661893"/>
              <a:ext cx="4874082" cy="86520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lg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1" idx="1"/>
              <a:endCxn id="54" idx="3"/>
            </p:cNvCxnSpPr>
            <p:nvPr/>
          </p:nvCxnSpPr>
          <p:spPr>
            <a:xfrm flipH="1" flipV="1">
              <a:off x="2004359" y="2796689"/>
              <a:ext cx="4834320" cy="86520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lg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982780" y="3469286"/>
              <a:ext cx="8899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Internet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354416" y="1576404"/>
            <a:ext cx="4060727" cy="3476644"/>
            <a:chOff x="2354416" y="1576404"/>
            <a:chExt cx="4060727" cy="3476644"/>
          </a:xfrm>
        </p:grpSpPr>
        <p:sp>
          <p:nvSpPr>
            <p:cNvPr id="89" name="Rounded Rectangle 88"/>
            <p:cNvSpPr/>
            <p:nvPr/>
          </p:nvSpPr>
          <p:spPr>
            <a:xfrm>
              <a:off x="2387651" y="1576404"/>
              <a:ext cx="3938315" cy="2778619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354416" y="4406717"/>
              <a:ext cx="406072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Within Organization for </a:t>
              </a:r>
              <a:endParaRPr lang="en-US" dirty="0" smtClean="0"/>
            </a:p>
            <a:p>
              <a:pPr algn="ctr"/>
              <a:r>
                <a:rPr lang="en-US" dirty="0" smtClean="0"/>
                <a:t>Local Analysis, Processing and Controlling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Applications with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6012043" cy="45354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Common Architecture for IoT Application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6504321" y="3191814"/>
            <a:ext cx="2103462" cy="1586488"/>
            <a:chOff x="6504321" y="3191814"/>
            <a:chExt cx="2103462" cy="1586488"/>
          </a:xfrm>
        </p:grpSpPr>
        <p:sp>
          <p:nvSpPr>
            <p:cNvPr id="11" name="Rounded Rectangle 10"/>
            <p:cNvSpPr/>
            <p:nvPr/>
          </p:nvSpPr>
          <p:spPr>
            <a:xfrm>
              <a:off x="6838679" y="3191814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Cloud Services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04321" y="4131971"/>
              <a:ext cx="2103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Central and Remote </a:t>
              </a:r>
            </a:p>
            <a:p>
              <a:pPr algn="ctr"/>
              <a:r>
                <a:rPr lang="en-US" dirty="0" smtClean="0"/>
                <a:t>Storage/Analysis</a:t>
              </a:r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895304" y="3338727"/>
            <a:ext cx="1012960" cy="646331"/>
            <a:chOff x="5895304" y="3338727"/>
            <a:chExt cx="1012960" cy="646331"/>
          </a:xfrm>
        </p:grpSpPr>
        <p:cxnSp>
          <p:nvCxnSpPr>
            <p:cNvPr id="35" name="Straight Arrow Connector 34"/>
            <p:cNvCxnSpPr>
              <a:stCxn id="10" idx="3"/>
              <a:endCxn id="11" idx="1"/>
            </p:cNvCxnSpPr>
            <p:nvPr/>
          </p:nvCxnSpPr>
          <p:spPr>
            <a:xfrm>
              <a:off x="5975795" y="3661893"/>
              <a:ext cx="86288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5895304" y="3338727"/>
              <a:ext cx="1012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Internet Gateway</a:t>
              </a:r>
              <a:endParaRPr lang="en-US" dirty="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69812" y="6006801"/>
            <a:ext cx="5686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Where, Link: Wire, LAN, Wi-Fi, or Bluetooth Connectivity </a:t>
            </a:r>
            <a:endParaRPr lang="en-US" sz="14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1964597" y="2796689"/>
            <a:ext cx="2072929" cy="1730408"/>
            <a:chOff x="1964597" y="2796689"/>
            <a:chExt cx="2072929" cy="1730408"/>
          </a:xfrm>
        </p:grpSpPr>
        <p:sp>
          <p:nvSpPr>
            <p:cNvPr id="9" name="Rounded Rectangle 8"/>
            <p:cNvSpPr/>
            <p:nvPr/>
          </p:nvSpPr>
          <p:spPr>
            <a:xfrm>
              <a:off x="2672365" y="3191814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Controller Node</a:t>
              </a:r>
              <a:endParaRPr lang="en-US" dirty="0"/>
            </a:p>
          </p:txBody>
        </p:sp>
        <p:cxnSp>
          <p:nvCxnSpPr>
            <p:cNvPr id="27" name="Straight Arrow Connector 26"/>
            <p:cNvCxnSpPr>
              <a:stCxn id="6" idx="3"/>
              <a:endCxn id="9" idx="1"/>
            </p:cNvCxnSpPr>
            <p:nvPr/>
          </p:nvCxnSpPr>
          <p:spPr>
            <a:xfrm flipV="1">
              <a:off x="1964597" y="3661893"/>
              <a:ext cx="707768" cy="8652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9" idx="1"/>
              <a:endCxn id="54" idx="3"/>
            </p:cNvCxnSpPr>
            <p:nvPr/>
          </p:nvCxnSpPr>
          <p:spPr>
            <a:xfrm flipH="1" flipV="1">
              <a:off x="2004359" y="2796689"/>
              <a:ext cx="668006" cy="8652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2056874" y="3477226"/>
              <a:ext cx="5629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Link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037526" y="3191814"/>
            <a:ext cx="1938269" cy="940158"/>
            <a:chOff x="4037526" y="3191814"/>
            <a:chExt cx="1938269" cy="940158"/>
          </a:xfrm>
        </p:grpSpPr>
        <p:grpSp>
          <p:nvGrpSpPr>
            <p:cNvPr id="23" name="Group 22"/>
            <p:cNvGrpSpPr/>
            <p:nvPr/>
          </p:nvGrpSpPr>
          <p:grpSpPr>
            <a:xfrm>
              <a:off x="4037526" y="3191814"/>
              <a:ext cx="1938269" cy="940158"/>
              <a:chOff x="4037526" y="3191814"/>
              <a:chExt cx="1938269" cy="940158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4610634" y="3191814"/>
                <a:ext cx="1365161" cy="940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Fog / Local Computer  </a:t>
                </a:r>
                <a:endParaRPr lang="en-US" dirty="0"/>
              </a:p>
            </p:txBody>
          </p:sp>
          <p:cxnSp>
            <p:nvCxnSpPr>
              <p:cNvPr id="31" name="Straight Arrow Connector 30"/>
              <p:cNvCxnSpPr>
                <a:stCxn id="9" idx="3"/>
                <a:endCxn id="10" idx="1"/>
              </p:cNvCxnSpPr>
              <p:nvPr/>
            </p:nvCxnSpPr>
            <p:spPr>
              <a:xfrm>
                <a:off x="4037526" y="3661893"/>
                <a:ext cx="57310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>
            <a:xfrm>
              <a:off x="4049531" y="3661892"/>
              <a:ext cx="5629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Link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9481" y="1712110"/>
            <a:ext cx="2463852" cy="1554658"/>
            <a:chOff x="189481" y="1712110"/>
            <a:chExt cx="2463852" cy="1554658"/>
          </a:xfrm>
        </p:grpSpPr>
        <p:sp>
          <p:nvSpPr>
            <p:cNvPr id="54" name="Rounded Rectangle 53"/>
            <p:cNvSpPr/>
            <p:nvPr/>
          </p:nvSpPr>
          <p:spPr>
            <a:xfrm>
              <a:off x="639198" y="2326610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Sensor </a:t>
              </a:r>
              <a:r>
                <a:rPr lang="en-US" dirty="0" smtClean="0">
                  <a:solidFill>
                    <a:schemeClr val="bg1"/>
                  </a:solidFill>
                </a:rPr>
                <a:t>Nodes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89481" y="1712110"/>
              <a:ext cx="24638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All Kind of Sensors, </a:t>
              </a:r>
              <a:endParaRPr lang="en-US" dirty="0" smtClean="0"/>
            </a:p>
            <a:p>
              <a:pPr algn="ctr"/>
              <a:r>
                <a:rPr lang="en-US" dirty="0" smtClean="0"/>
                <a:t>GPS</a:t>
              </a:r>
              <a:r>
                <a:rPr lang="en-US" dirty="0"/>
                <a:t>, etc</a:t>
              </a:r>
              <a:r>
                <a:rPr lang="en-US" dirty="0" smtClean="0"/>
                <a:t>.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5608" y="4057018"/>
            <a:ext cx="2783098" cy="1878699"/>
            <a:chOff x="85608" y="4057018"/>
            <a:chExt cx="2783098" cy="1878699"/>
          </a:xfrm>
        </p:grpSpPr>
        <p:sp>
          <p:nvSpPr>
            <p:cNvPr id="6" name="Rounded Rectangle 5"/>
            <p:cNvSpPr/>
            <p:nvPr/>
          </p:nvSpPr>
          <p:spPr>
            <a:xfrm>
              <a:off x="599436" y="4057018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Actuator Nodes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85608" y="5012387"/>
              <a:ext cx="278309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Relays, Alarms, Motors, Actuators, Light Indicators, etc.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617288" y="1705456"/>
            <a:ext cx="3358504" cy="1486358"/>
            <a:chOff x="2617288" y="1705456"/>
            <a:chExt cx="3358504" cy="1486358"/>
          </a:xfrm>
        </p:grpSpPr>
        <p:sp>
          <p:nvSpPr>
            <p:cNvPr id="16" name="Rounded Rectangle 15"/>
            <p:cNvSpPr/>
            <p:nvPr/>
          </p:nvSpPr>
          <p:spPr>
            <a:xfrm>
              <a:off x="4610631" y="1705456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Local Monitoring</a:t>
              </a:r>
              <a:endParaRPr lang="en-US" dirty="0"/>
            </a:p>
          </p:txBody>
        </p:sp>
        <p:cxnSp>
          <p:nvCxnSpPr>
            <p:cNvPr id="33" name="Straight Arrow Connector 32"/>
            <p:cNvCxnSpPr>
              <a:stCxn id="10" idx="0"/>
              <a:endCxn id="16" idx="2"/>
            </p:cNvCxnSpPr>
            <p:nvPr/>
          </p:nvCxnSpPr>
          <p:spPr>
            <a:xfrm flipH="1" flipV="1">
              <a:off x="5293212" y="2645614"/>
              <a:ext cx="3" cy="546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/>
            <p:cNvSpPr/>
            <p:nvPr/>
          </p:nvSpPr>
          <p:spPr>
            <a:xfrm>
              <a:off x="5293211" y="2766438"/>
              <a:ext cx="5629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Link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617288" y="1722222"/>
              <a:ext cx="203659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In House Monitoring or Care Taker Team Members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203840" y="1615146"/>
            <a:ext cx="3904373" cy="4093492"/>
            <a:chOff x="8203840" y="1615146"/>
            <a:chExt cx="3904373" cy="4093492"/>
          </a:xfrm>
        </p:grpSpPr>
        <p:sp>
          <p:nvSpPr>
            <p:cNvPr id="13" name="Rounded Rectangle 12"/>
            <p:cNvSpPr/>
            <p:nvPr/>
          </p:nvSpPr>
          <p:spPr>
            <a:xfrm>
              <a:off x="9654584" y="2326610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Remote Monitoring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9654583" y="4057016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Analytics</a:t>
              </a:r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285433" y="5062307"/>
              <a:ext cx="2103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Research / Decision Making</a:t>
              </a:r>
              <a:endParaRPr lang="en-US" dirty="0"/>
            </a:p>
          </p:txBody>
        </p:sp>
        <p:cxnSp>
          <p:nvCxnSpPr>
            <p:cNvPr id="45" name="Straight Arrow Connector 44"/>
            <p:cNvCxnSpPr>
              <a:stCxn id="11" idx="3"/>
              <a:endCxn id="13" idx="1"/>
            </p:cNvCxnSpPr>
            <p:nvPr/>
          </p:nvCxnSpPr>
          <p:spPr>
            <a:xfrm flipV="1">
              <a:off x="8203840" y="2796689"/>
              <a:ext cx="1450744" cy="86520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/>
            <p:cNvGrpSpPr/>
            <p:nvPr/>
          </p:nvGrpSpPr>
          <p:grpSpPr>
            <a:xfrm>
              <a:off x="8203840" y="3490122"/>
              <a:ext cx="1450743" cy="1036973"/>
              <a:chOff x="8203840" y="3490122"/>
              <a:chExt cx="1450743" cy="1036973"/>
            </a:xfrm>
          </p:grpSpPr>
          <p:cxnSp>
            <p:nvCxnSpPr>
              <p:cNvPr id="47" name="Straight Arrow Connector 46"/>
              <p:cNvCxnSpPr>
                <a:stCxn id="11" idx="3"/>
                <a:endCxn id="14" idx="1"/>
              </p:cNvCxnSpPr>
              <p:nvPr/>
            </p:nvCxnSpPr>
            <p:spPr>
              <a:xfrm>
                <a:off x="8203840" y="3661893"/>
                <a:ext cx="1450743" cy="86520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390910" y="3490122"/>
                <a:ext cx="972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Internet</a:t>
                </a:r>
                <a:endParaRPr lang="en-US" dirty="0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>
              <a:off x="8607783" y="1615146"/>
              <a:ext cx="35004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Remote Monitoring or Care Taker or Emergency Help Team Members.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56809" y="811948"/>
            <a:ext cx="7751404" cy="764456"/>
            <a:chOff x="4356809" y="811948"/>
            <a:chExt cx="7751404" cy="764456"/>
          </a:xfrm>
        </p:grpSpPr>
        <p:sp>
          <p:nvSpPr>
            <p:cNvPr id="91" name="Rectangle 90"/>
            <p:cNvSpPr/>
            <p:nvPr/>
          </p:nvSpPr>
          <p:spPr>
            <a:xfrm>
              <a:off x="6096000" y="811948"/>
              <a:ext cx="601221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This “Local </a:t>
              </a:r>
              <a:r>
                <a:rPr lang="en-US" dirty="0"/>
                <a:t>Analysis, Processing and </a:t>
              </a:r>
              <a:r>
                <a:rPr lang="en-US" dirty="0" smtClean="0"/>
                <a:t>Controlling” section </a:t>
              </a:r>
              <a:r>
                <a:rPr lang="en-US" dirty="0"/>
                <a:t>may not be there in many IoT </a:t>
              </a:r>
              <a:r>
                <a:rPr lang="en-US" dirty="0" smtClean="0"/>
                <a:t>solutions</a:t>
              </a:r>
              <a:endParaRPr lang="en-US" dirty="0"/>
            </a:p>
          </p:txBody>
        </p:sp>
        <p:cxnSp>
          <p:nvCxnSpPr>
            <p:cNvPr id="93" name="Straight Arrow Connector 92"/>
            <p:cNvCxnSpPr>
              <a:endCxn id="89" idx="0"/>
            </p:cNvCxnSpPr>
            <p:nvPr/>
          </p:nvCxnSpPr>
          <p:spPr>
            <a:xfrm flipH="1">
              <a:off x="4356809" y="978507"/>
              <a:ext cx="1739191" cy="5978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5173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IoT Application in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665868" cy="565326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Summery</a:t>
            </a:r>
          </a:p>
          <a:p>
            <a:pPr lvl="0"/>
            <a:r>
              <a:rPr lang="en-US" dirty="0"/>
              <a:t>IoT will dramatically transform and innovate the retail industry in the coming years. </a:t>
            </a:r>
          </a:p>
          <a:p>
            <a:pPr lvl="0"/>
            <a:r>
              <a:rPr lang="en-US" dirty="0"/>
              <a:t>The integration of IoT solutions will enable retail companies,</a:t>
            </a:r>
          </a:p>
          <a:p>
            <a:pPr lvl="1"/>
            <a:r>
              <a:rPr lang="en-US" dirty="0"/>
              <a:t>To create successful marketing campaigns based on customer behavior, </a:t>
            </a:r>
          </a:p>
          <a:p>
            <a:pPr lvl="1"/>
            <a:r>
              <a:rPr lang="en-US" dirty="0"/>
              <a:t>Deliver high-quality services, </a:t>
            </a:r>
          </a:p>
          <a:p>
            <a:pPr lvl="1"/>
            <a:r>
              <a:rPr lang="en-US" dirty="0"/>
              <a:t>Improve inventory management, and </a:t>
            </a:r>
          </a:p>
          <a:p>
            <a:pPr lvl="1"/>
            <a:r>
              <a:rPr lang="en-US" dirty="0"/>
              <a:t>Reduce operational costs.</a:t>
            </a:r>
          </a:p>
          <a:p>
            <a:endParaRPr lang="en-US" b="1" dirty="0" smtClean="0">
              <a:solidFill>
                <a:schemeClr val="accent6"/>
              </a:solidFill>
            </a:endParaRP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870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Driver </a:t>
            </a:r>
            <a:r>
              <a:rPr lang="en-US" dirty="0" smtClean="0"/>
              <a:t>Assistance</a:t>
            </a:r>
            <a:r>
              <a:rPr lang="en-US" dirty="0"/>
              <a:t> </a:t>
            </a:r>
            <a:r>
              <a:rPr lang="en-US" dirty="0" smtClean="0"/>
              <a:t>Application with IoT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51" y="962144"/>
            <a:ext cx="4765852" cy="562750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Overview</a:t>
            </a:r>
          </a:p>
          <a:p>
            <a:r>
              <a:rPr lang="en-US" b="1" dirty="0">
                <a:solidFill>
                  <a:schemeClr val="accent6"/>
                </a:solidFill>
              </a:rPr>
              <a:t>Vehicle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manufacturing</a:t>
            </a:r>
            <a:r>
              <a:rPr lang="en-US" dirty="0"/>
              <a:t> companies are trying to </a:t>
            </a:r>
            <a:r>
              <a:rPr lang="en-US" b="1" dirty="0">
                <a:solidFill>
                  <a:schemeClr val="accent6"/>
                </a:solidFill>
              </a:rPr>
              <a:t>make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vehicles</a:t>
            </a:r>
            <a:r>
              <a:rPr lang="en-US" dirty="0"/>
              <a:t> more </a:t>
            </a:r>
            <a:r>
              <a:rPr lang="en-US" b="1" dirty="0">
                <a:solidFill>
                  <a:schemeClr val="accent6"/>
                </a:solidFill>
              </a:rPr>
              <a:t>comfortable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safe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dirty="0"/>
              <a:t> their </a:t>
            </a:r>
            <a:r>
              <a:rPr lang="en-US" b="1" dirty="0">
                <a:solidFill>
                  <a:schemeClr val="accent6"/>
                </a:solidFill>
              </a:rPr>
              <a:t>passengers</a:t>
            </a:r>
            <a:r>
              <a:rPr lang="en-US" dirty="0"/>
              <a:t>. </a:t>
            </a:r>
          </a:p>
          <a:p>
            <a:r>
              <a:rPr lang="en-US" dirty="0" smtClean="0"/>
              <a:t>They </a:t>
            </a:r>
            <a:r>
              <a:rPr lang="en-US" dirty="0"/>
              <a:t>are experimenting to </a:t>
            </a:r>
            <a:r>
              <a:rPr lang="en-US" b="1" dirty="0">
                <a:solidFill>
                  <a:schemeClr val="accent6"/>
                </a:solidFill>
              </a:rPr>
              <a:t>design</a:t>
            </a:r>
            <a:r>
              <a:rPr lang="en-US" dirty="0"/>
              <a:t> a </a:t>
            </a:r>
            <a:r>
              <a:rPr lang="en-US" b="1" dirty="0">
                <a:solidFill>
                  <a:schemeClr val="accent6"/>
                </a:solidFill>
              </a:rPr>
              <a:t>system</a:t>
            </a:r>
            <a:r>
              <a:rPr lang="en-US" dirty="0"/>
              <a:t> that could </a:t>
            </a:r>
            <a:r>
              <a:rPr lang="en-US" b="1" dirty="0">
                <a:solidFill>
                  <a:schemeClr val="accent6"/>
                </a:solidFill>
              </a:rPr>
              <a:t>monitor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alert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user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suffering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from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highway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hypnosis</a:t>
            </a:r>
            <a:r>
              <a:rPr lang="en-US" dirty="0"/>
              <a:t> or white line fever.</a:t>
            </a:r>
          </a:p>
          <a:p>
            <a:r>
              <a:rPr lang="en-US" dirty="0"/>
              <a:t>As well as they need an IoT based system to </a:t>
            </a:r>
            <a:r>
              <a:rPr lang="en-US" b="1" dirty="0">
                <a:solidFill>
                  <a:schemeClr val="accent6"/>
                </a:solidFill>
              </a:rPr>
              <a:t>prevent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accidents</a:t>
            </a:r>
            <a:r>
              <a:rPr lang="en-US" dirty="0"/>
              <a:t> caused </a:t>
            </a:r>
            <a:r>
              <a:rPr lang="en-US" b="1" dirty="0">
                <a:solidFill>
                  <a:schemeClr val="accent6"/>
                </a:solidFill>
              </a:rPr>
              <a:t>by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drowsy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driver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852" y="1069468"/>
            <a:ext cx="6140261" cy="46120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252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Driver Assistance Application with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6530877" cy="499644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Importance</a:t>
            </a:r>
          </a:p>
          <a:p>
            <a:pPr lvl="0"/>
            <a:r>
              <a:rPr lang="en-US" dirty="0"/>
              <a:t>Driver’s </a:t>
            </a:r>
            <a:r>
              <a:rPr lang="en-US" b="1" dirty="0">
                <a:solidFill>
                  <a:schemeClr val="accent6"/>
                </a:solidFill>
              </a:rPr>
              <a:t>drowsiness</a:t>
            </a:r>
            <a:r>
              <a:rPr lang="en-US" dirty="0"/>
              <a:t> is one of the </a:t>
            </a:r>
            <a:r>
              <a:rPr lang="en-US" b="1" dirty="0">
                <a:solidFill>
                  <a:schemeClr val="accent6"/>
                </a:solidFill>
              </a:rPr>
              <a:t>major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factor</a:t>
            </a:r>
            <a:r>
              <a:rPr lang="en-US" dirty="0"/>
              <a:t> is reported in </a:t>
            </a:r>
            <a:r>
              <a:rPr lang="en-US" b="1" dirty="0">
                <a:solidFill>
                  <a:schemeClr val="accent6"/>
                </a:solidFill>
              </a:rPr>
              <a:t>road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accidents</a:t>
            </a:r>
            <a:r>
              <a:rPr lang="en-US" dirty="0"/>
              <a:t>.</a:t>
            </a:r>
          </a:p>
          <a:p>
            <a:pPr lvl="0"/>
            <a:r>
              <a:rPr lang="en-US" dirty="0" smtClean="0"/>
              <a:t>Drowsiness </a:t>
            </a:r>
            <a:r>
              <a:rPr lang="en-US" dirty="0"/>
              <a:t>is </a:t>
            </a:r>
            <a:r>
              <a:rPr lang="en-US" dirty="0" smtClean="0"/>
              <a:t>a kind of </a:t>
            </a:r>
            <a:r>
              <a:rPr lang="en-US" b="1" dirty="0">
                <a:solidFill>
                  <a:schemeClr val="accent6"/>
                </a:solidFill>
              </a:rPr>
              <a:t>sleeping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sensation</a:t>
            </a:r>
            <a:r>
              <a:rPr lang="en-US" dirty="0"/>
              <a:t> which can lead </a:t>
            </a:r>
            <a:r>
              <a:rPr lang="en-US" dirty="0" smtClean="0"/>
              <a:t>for closing eyes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Drowsiness </a:t>
            </a:r>
            <a:r>
              <a:rPr lang="en-US" b="1" dirty="0">
                <a:solidFill>
                  <a:schemeClr val="accent6"/>
                </a:solidFill>
              </a:rPr>
              <a:t>make</a:t>
            </a:r>
            <a:r>
              <a:rPr lang="en-US" dirty="0"/>
              <a:t> one </a:t>
            </a:r>
            <a:r>
              <a:rPr lang="en-US" b="1" dirty="0">
                <a:solidFill>
                  <a:schemeClr val="accent6"/>
                </a:solidFill>
              </a:rPr>
              <a:t>physically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inactive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insensitive</a:t>
            </a:r>
            <a:r>
              <a:rPr lang="en-US" dirty="0"/>
              <a:t> to </a:t>
            </a:r>
            <a:r>
              <a:rPr lang="en-US" dirty="0" smtClean="0"/>
              <a:t>surroundings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So we </a:t>
            </a:r>
            <a:r>
              <a:rPr lang="en-US" b="1" dirty="0">
                <a:solidFill>
                  <a:schemeClr val="accent6"/>
                </a:solidFill>
              </a:rPr>
              <a:t>need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to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monitor</a:t>
            </a:r>
            <a:r>
              <a:rPr lang="en-US" dirty="0"/>
              <a:t> driver’s </a:t>
            </a:r>
            <a:r>
              <a:rPr lang="en-US" b="1" dirty="0">
                <a:solidFill>
                  <a:schemeClr val="accent6"/>
                </a:solidFill>
              </a:rPr>
              <a:t>consciousness</a:t>
            </a:r>
            <a:r>
              <a:rPr lang="en-US" dirty="0"/>
              <a:t> along with his </a:t>
            </a:r>
            <a:r>
              <a:rPr lang="en-US" b="1" dirty="0">
                <a:solidFill>
                  <a:schemeClr val="accent6"/>
                </a:solidFill>
              </a:rPr>
              <a:t>acceleration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pattern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steering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angle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If any </a:t>
            </a:r>
            <a:r>
              <a:rPr lang="en-US" b="1" dirty="0">
                <a:solidFill>
                  <a:schemeClr val="accent6"/>
                </a:solidFill>
              </a:rPr>
              <a:t>deviation</a:t>
            </a:r>
            <a:r>
              <a:rPr lang="en-US" dirty="0"/>
              <a:t> is </a:t>
            </a:r>
            <a:r>
              <a:rPr lang="en-US" b="1" dirty="0">
                <a:solidFill>
                  <a:schemeClr val="accent6"/>
                </a:solidFill>
              </a:rPr>
              <a:t>detected</a:t>
            </a:r>
            <a:r>
              <a:rPr lang="en-US" dirty="0"/>
              <a:t>, a system should be there to </a:t>
            </a:r>
            <a:r>
              <a:rPr lang="en-US" b="1" dirty="0">
                <a:solidFill>
                  <a:schemeClr val="accent6"/>
                </a:solidFill>
              </a:rPr>
              <a:t>alert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driver</a:t>
            </a:r>
            <a:r>
              <a:rPr lang="en-US" dirty="0"/>
              <a:t>.   </a:t>
            </a:r>
          </a:p>
          <a:p>
            <a:pPr lvl="0"/>
            <a:r>
              <a:rPr lang="en-US" dirty="0"/>
              <a:t>A process of detecting the deviation and drowsiness of the driver should be developed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57" y="1833483"/>
            <a:ext cx="5433534" cy="3056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615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Driver Assistance Application with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5761620" cy="499644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Importance</a:t>
            </a:r>
          </a:p>
          <a:p>
            <a:pPr lvl="0"/>
            <a:r>
              <a:rPr lang="en-US" b="1" dirty="0">
                <a:solidFill>
                  <a:schemeClr val="accent6"/>
                </a:solidFill>
              </a:rPr>
              <a:t>Using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Image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Processing</a:t>
            </a:r>
            <a:r>
              <a:rPr lang="en-US" dirty="0" smtClean="0"/>
              <a:t> and </a:t>
            </a:r>
            <a:r>
              <a:rPr lang="en-US" b="1" dirty="0">
                <a:solidFill>
                  <a:schemeClr val="accent6"/>
                </a:solidFill>
              </a:rPr>
              <a:t>Machine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Learning</a:t>
            </a:r>
            <a:r>
              <a:rPr lang="en-US" dirty="0" smtClean="0"/>
              <a:t> (ML) technology a system can be developed.</a:t>
            </a:r>
          </a:p>
          <a:p>
            <a:r>
              <a:rPr lang="en-US" dirty="0" smtClean="0"/>
              <a:t>The </a:t>
            </a:r>
            <a:r>
              <a:rPr lang="en-US" dirty="0"/>
              <a:t>system </a:t>
            </a:r>
            <a:r>
              <a:rPr lang="en-US" b="1" dirty="0">
                <a:solidFill>
                  <a:schemeClr val="accent6"/>
                </a:solidFill>
              </a:rPr>
              <a:t>detect</a:t>
            </a:r>
            <a:r>
              <a:rPr lang="en-US" dirty="0"/>
              <a:t> whether the </a:t>
            </a:r>
            <a:r>
              <a:rPr lang="en-US" b="1" dirty="0">
                <a:solidFill>
                  <a:schemeClr val="accent6"/>
                </a:solidFill>
              </a:rPr>
              <a:t>driver</a:t>
            </a:r>
            <a:r>
              <a:rPr lang="en-US" dirty="0"/>
              <a:t> has </a:t>
            </a:r>
            <a:r>
              <a:rPr lang="en-US" b="1" dirty="0">
                <a:solidFill>
                  <a:schemeClr val="accent6"/>
                </a:solidFill>
              </a:rPr>
              <a:t>deviated</a:t>
            </a:r>
            <a:r>
              <a:rPr lang="en-US" dirty="0"/>
              <a:t> or </a:t>
            </a:r>
            <a:r>
              <a:rPr lang="en-US" dirty="0" smtClean="0"/>
              <a:t>not, </a:t>
            </a:r>
            <a:r>
              <a:rPr lang="en-US" b="1" dirty="0">
                <a:solidFill>
                  <a:schemeClr val="accent6"/>
                </a:solidFill>
              </a:rPr>
              <a:t>by</a:t>
            </a:r>
            <a:r>
              <a:rPr lang="en-US" dirty="0" smtClean="0"/>
              <a:t> monitoring the driver’s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facial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movements</a:t>
            </a:r>
            <a:r>
              <a:rPr lang="en-US" dirty="0" smtClean="0"/>
              <a:t>,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Eye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Aspects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Ration</a:t>
            </a:r>
            <a:r>
              <a:rPr lang="en-US" dirty="0" smtClean="0"/>
              <a:t> (EAR) for drowsiness,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acceleration</a:t>
            </a:r>
            <a:r>
              <a:rPr lang="en-US" dirty="0" smtClean="0"/>
              <a:t> pattern and </a:t>
            </a:r>
          </a:p>
          <a:p>
            <a:pPr lvl="1"/>
            <a:r>
              <a:rPr lang="en-US" dirty="0" smtClean="0"/>
              <a:t>change in the </a:t>
            </a:r>
            <a:r>
              <a:rPr lang="en-US" b="1" dirty="0">
                <a:solidFill>
                  <a:schemeClr val="accent6"/>
                </a:solidFill>
              </a:rPr>
              <a:t>steering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angle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62017"/>
            <a:ext cx="5863771" cy="43978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371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Driver Assistance Application with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3932819" cy="334025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Requirements for IoT</a:t>
            </a:r>
            <a:r>
              <a:rPr lang="en-US" b="1" dirty="0">
                <a:solidFill>
                  <a:schemeClr val="accent6"/>
                </a:solidFill>
              </a:rPr>
              <a:t> Setup </a:t>
            </a:r>
            <a:endParaRPr lang="en-US" b="1" dirty="0" smtClean="0">
              <a:solidFill>
                <a:schemeClr val="accent6"/>
              </a:solidFill>
            </a:endParaRPr>
          </a:p>
          <a:p>
            <a:r>
              <a:rPr lang="en-US" b="1" dirty="0">
                <a:solidFill>
                  <a:schemeClr val="accent6"/>
                </a:solidFill>
              </a:rPr>
              <a:t>Sensors</a:t>
            </a:r>
          </a:p>
          <a:p>
            <a:pPr lvl="1"/>
            <a:r>
              <a:rPr lang="en-US" dirty="0" smtClean="0"/>
              <a:t>Ultrasonic Sensor</a:t>
            </a:r>
          </a:p>
          <a:p>
            <a:r>
              <a:rPr lang="en-US" b="1" dirty="0">
                <a:solidFill>
                  <a:schemeClr val="accent6"/>
                </a:solidFill>
              </a:rPr>
              <a:t>Cameras</a:t>
            </a:r>
          </a:p>
          <a:p>
            <a:r>
              <a:rPr lang="en-US" b="1" dirty="0">
                <a:solidFill>
                  <a:schemeClr val="accent6"/>
                </a:solidFill>
              </a:rPr>
              <a:t>On Board Diagnostic (OBD</a:t>
            </a:r>
            <a:r>
              <a:rPr lang="en-US" dirty="0" smtClean="0"/>
              <a:t>) Access </a:t>
            </a:r>
          </a:p>
          <a:p>
            <a:r>
              <a:rPr lang="en-US" dirty="0" smtClean="0"/>
              <a:t>Controlling</a:t>
            </a:r>
          </a:p>
          <a:p>
            <a:pPr lvl="1"/>
            <a:r>
              <a:rPr lang="en-US" dirty="0"/>
              <a:t>Raspberry Pi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5330044" y="4427531"/>
            <a:ext cx="2781542" cy="892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/>
                </a:solidFill>
              </a:rPr>
              <a:t>WAN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Connectivity</a:t>
            </a:r>
          </a:p>
          <a:p>
            <a:r>
              <a:rPr lang="en-US" b="1" dirty="0">
                <a:solidFill>
                  <a:schemeClr val="accent6"/>
                </a:solidFill>
              </a:rPr>
              <a:t>Cloud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Services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8159358" y="1236336"/>
            <a:ext cx="4032642" cy="1457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Monitoring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and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Analysis</a:t>
            </a:r>
          </a:p>
          <a:p>
            <a:pPr lvl="1"/>
            <a:r>
              <a:rPr lang="en-US" dirty="0" smtClean="0"/>
              <a:t>PC</a:t>
            </a:r>
          </a:p>
          <a:p>
            <a:pPr lvl="1"/>
            <a:r>
              <a:rPr lang="en-US" dirty="0" smtClean="0"/>
              <a:t>Mobile</a:t>
            </a:r>
          </a:p>
          <a:p>
            <a:pPr lvl="1"/>
            <a:r>
              <a:rPr lang="en-US" dirty="0" smtClean="0"/>
              <a:t>Tablet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965" y="1247516"/>
            <a:ext cx="3969428" cy="264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8" t="27230" r="17949" b="7041"/>
          <a:stretch/>
        </p:blipFill>
        <p:spPr>
          <a:xfrm>
            <a:off x="9094658" y="2734513"/>
            <a:ext cx="2853006" cy="28694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5" y="3589630"/>
            <a:ext cx="5540779" cy="31166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711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Driver Assistance Application with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774544"/>
            <a:ext cx="1968077" cy="44139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Architecture</a:t>
            </a:r>
            <a:endParaRPr lang="en-US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5895304" y="2587790"/>
            <a:ext cx="3648391" cy="1544182"/>
            <a:chOff x="5895304" y="2587790"/>
            <a:chExt cx="3648391" cy="1544182"/>
          </a:xfrm>
        </p:grpSpPr>
        <p:cxnSp>
          <p:nvCxnSpPr>
            <p:cNvPr id="35" name="Straight Arrow Connector 34"/>
            <p:cNvCxnSpPr>
              <a:stCxn id="10" idx="3"/>
              <a:endCxn id="11" idx="1"/>
            </p:cNvCxnSpPr>
            <p:nvPr/>
          </p:nvCxnSpPr>
          <p:spPr>
            <a:xfrm>
              <a:off x="5975795" y="3661893"/>
              <a:ext cx="86288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Group 142"/>
            <p:cNvGrpSpPr/>
            <p:nvPr/>
          </p:nvGrpSpPr>
          <p:grpSpPr>
            <a:xfrm>
              <a:off x="5895304" y="2587790"/>
              <a:ext cx="3648391" cy="1544182"/>
              <a:chOff x="5895304" y="2587790"/>
              <a:chExt cx="3648391" cy="1544182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6838679" y="2587790"/>
                <a:ext cx="2705016" cy="1544182"/>
                <a:chOff x="6838679" y="2587790"/>
                <a:chExt cx="2705016" cy="1544182"/>
              </a:xfrm>
            </p:grpSpPr>
            <p:sp>
              <p:nvSpPr>
                <p:cNvPr id="11" name="Rounded Rectangle 10"/>
                <p:cNvSpPr/>
                <p:nvPr/>
              </p:nvSpPr>
              <p:spPr>
                <a:xfrm>
                  <a:off x="6838679" y="3191814"/>
                  <a:ext cx="1365161" cy="94015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Cloud Services</a:t>
                  </a:r>
                  <a:endParaRPr lang="en-US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7440233" y="2587790"/>
                  <a:ext cx="210346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Central and Remote </a:t>
                  </a:r>
                </a:p>
                <a:p>
                  <a:pPr algn="ctr"/>
                  <a:r>
                    <a:rPr lang="en-US" dirty="0" smtClean="0"/>
                    <a:t>Storage/Analysis</a:t>
                  </a:r>
                  <a:endParaRPr lang="en-US" dirty="0"/>
                </a:p>
              </p:txBody>
            </p:sp>
          </p:grpSp>
          <p:sp>
            <p:nvSpPr>
              <p:cNvPr id="69" name="TextBox 68"/>
              <p:cNvSpPr txBox="1"/>
              <p:nvPr/>
            </p:nvSpPr>
            <p:spPr>
              <a:xfrm>
                <a:off x="5895304" y="3338727"/>
                <a:ext cx="10129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Internet Gateway</a:t>
                </a:r>
                <a:endParaRPr lang="en-US" dirty="0"/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8203840" y="3191814"/>
            <a:ext cx="3845454" cy="1651620"/>
            <a:chOff x="8203840" y="3191814"/>
            <a:chExt cx="3845454" cy="1651620"/>
          </a:xfrm>
        </p:grpSpPr>
        <p:grpSp>
          <p:nvGrpSpPr>
            <p:cNvPr id="37" name="Group 36"/>
            <p:cNvGrpSpPr/>
            <p:nvPr/>
          </p:nvGrpSpPr>
          <p:grpSpPr>
            <a:xfrm>
              <a:off x="9945832" y="3191814"/>
              <a:ext cx="2103462" cy="1651620"/>
              <a:chOff x="9945832" y="3191814"/>
              <a:chExt cx="2103462" cy="1651620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10314983" y="3191814"/>
                <a:ext cx="1365161" cy="940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Data Analytics</a:t>
                </a:r>
                <a:endParaRPr lang="en-US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9945832" y="4197103"/>
                <a:ext cx="2103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Research / Decision Making</a:t>
                </a:r>
                <a:endParaRPr lang="en-US" dirty="0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8203840" y="3310416"/>
              <a:ext cx="2111143" cy="369332"/>
              <a:chOff x="8203840" y="3310416"/>
              <a:chExt cx="2111143" cy="369332"/>
            </a:xfrm>
          </p:grpSpPr>
          <p:cxnSp>
            <p:nvCxnSpPr>
              <p:cNvPr id="47" name="Straight Arrow Connector 46"/>
              <p:cNvCxnSpPr>
                <a:stCxn id="11" idx="3"/>
                <a:endCxn id="14" idx="1"/>
              </p:cNvCxnSpPr>
              <p:nvPr/>
            </p:nvCxnSpPr>
            <p:spPr>
              <a:xfrm>
                <a:off x="8203840" y="3661893"/>
                <a:ext cx="211114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9322009" y="3310416"/>
                <a:ext cx="972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Internet</a:t>
                </a:r>
                <a:endParaRPr lang="en-US" dirty="0"/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7521260" y="4131972"/>
            <a:ext cx="2780846" cy="1727915"/>
            <a:chOff x="7521260" y="4131972"/>
            <a:chExt cx="2780846" cy="1727915"/>
          </a:xfrm>
        </p:grpSpPr>
        <p:sp>
          <p:nvSpPr>
            <p:cNvPr id="15" name="Rounded Rectangle 14"/>
            <p:cNvSpPr/>
            <p:nvPr/>
          </p:nvSpPr>
          <p:spPr>
            <a:xfrm>
              <a:off x="8936945" y="4919729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Vehicle Owner</a:t>
              </a:r>
              <a:endParaRPr lang="en-US" dirty="0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7521260" y="4131972"/>
              <a:ext cx="2098266" cy="787757"/>
              <a:chOff x="7521260" y="4131972"/>
              <a:chExt cx="2098266" cy="787757"/>
            </a:xfrm>
          </p:grpSpPr>
          <p:cxnSp>
            <p:nvCxnSpPr>
              <p:cNvPr id="49" name="Straight Arrow Connector 48"/>
              <p:cNvCxnSpPr>
                <a:stCxn id="11" idx="2"/>
                <a:endCxn id="15" idx="0"/>
              </p:cNvCxnSpPr>
              <p:nvPr/>
            </p:nvCxnSpPr>
            <p:spPr>
              <a:xfrm>
                <a:off x="7521260" y="4131972"/>
                <a:ext cx="2098266" cy="7877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/>
              <p:cNvSpPr txBox="1"/>
              <p:nvPr/>
            </p:nvSpPr>
            <p:spPr>
              <a:xfrm>
                <a:off x="8646869" y="4341185"/>
                <a:ext cx="972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Internet</a:t>
                </a:r>
                <a:endParaRPr lang="en-US" dirty="0"/>
              </a:p>
            </p:txBody>
          </p:sp>
        </p:grpSp>
      </p:grpSp>
      <p:grpSp>
        <p:nvGrpSpPr>
          <p:cNvPr id="139" name="Group 138"/>
          <p:cNvGrpSpPr/>
          <p:nvPr/>
        </p:nvGrpSpPr>
        <p:grpSpPr>
          <a:xfrm>
            <a:off x="4487317" y="1367007"/>
            <a:ext cx="1914722" cy="1895598"/>
            <a:chOff x="4487317" y="1367007"/>
            <a:chExt cx="1914722" cy="1895598"/>
          </a:xfrm>
        </p:grpSpPr>
        <p:grpSp>
          <p:nvGrpSpPr>
            <p:cNvPr id="32" name="Group 31"/>
            <p:cNvGrpSpPr/>
            <p:nvPr/>
          </p:nvGrpSpPr>
          <p:grpSpPr>
            <a:xfrm>
              <a:off x="4487317" y="1367007"/>
              <a:ext cx="1664733" cy="1278607"/>
              <a:chOff x="4487317" y="1367007"/>
              <a:chExt cx="1664733" cy="1278607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4610631" y="1705456"/>
                <a:ext cx="1365161" cy="940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Alert System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487317" y="1367007"/>
                <a:ext cx="1664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Driver</a:t>
                </a:r>
                <a:endParaRPr lang="en-US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5223594" y="2616274"/>
              <a:ext cx="1178445" cy="646331"/>
              <a:chOff x="5223594" y="2616274"/>
              <a:chExt cx="853789" cy="646331"/>
            </a:xfrm>
          </p:grpSpPr>
          <p:cxnSp>
            <p:nvCxnSpPr>
              <p:cNvPr id="33" name="Straight Arrow Connector 32"/>
              <p:cNvCxnSpPr>
                <a:stCxn id="10" idx="0"/>
                <a:endCxn id="16" idx="2"/>
              </p:cNvCxnSpPr>
              <p:nvPr/>
            </p:nvCxnSpPr>
            <p:spPr>
              <a:xfrm flipH="1" flipV="1">
                <a:off x="5293212" y="2645614"/>
                <a:ext cx="3" cy="5462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5223594" y="2616274"/>
                <a:ext cx="8537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Wi-Fi / Bluetooth</a:t>
                </a:r>
                <a:endParaRPr lang="en-US" dirty="0"/>
              </a:p>
            </p:txBody>
          </p:sp>
        </p:grpSp>
      </p:grpSp>
      <p:grpSp>
        <p:nvGrpSpPr>
          <p:cNvPr id="136" name="Group 135"/>
          <p:cNvGrpSpPr/>
          <p:nvPr/>
        </p:nvGrpSpPr>
        <p:grpSpPr>
          <a:xfrm>
            <a:off x="3236123" y="1998626"/>
            <a:ext cx="4398235" cy="2761992"/>
            <a:chOff x="3236123" y="1998626"/>
            <a:chExt cx="4398235" cy="2761992"/>
          </a:xfrm>
        </p:grpSpPr>
        <p:grpSp>
          <p:nvGrpSpPr>
            <p:cNvPr id="30" name="Group 29"/>
            <p:cNvGrpSpPr/>
            <p:nvPr/>
          </p:nvGrpSpPr>
          <p:grpSpPr>
            <a:xfrm>
              <a:off x="4610634" y="3191814"/>
              <a:ext cx="3023724" cy="1568804"/>
              <a:chOff x="4610634" y="3191814"/>
              <a:chExt cx="3023724" cy="1568804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4610634" y="3191814"/>
                <a:ext cx="1365161" cy="940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Vehicle Computer  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221534" y="4114287"/>
                <a:ext cx="24128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Within Vehicle for Local Analysis and Processing</a:t>
                </a:r>
                <a:endParaRPr lang="en-US" dirty="0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3236123" y="1998626"/>
              <a:ext cx="1374511" cy="1663267"/>
              <a:chOff x="3236123" y="1998626"/>
              <a:chExt cx="1374511" cy="1663267"/>
            </a:xfrm>
          </p:grpSpPr>
          <p:cxnSp>
            <p:nvCxnSpPr>
              <p:cNvPr id="90" name="Elbow Connector 89"/>
              <p:cNvCxnSpPr>
                <a:stCxn id="80" idx="3"/>
                <a:endCxn id="10" idx="1"/>
              </p:cNvCxnSpPr>
              <p:nvPr/>
            </p:nvCxnSpPr>
            <p:spPr>
              <a:xfrm>
                <a:off x="3296543" y="2333147"/>
                <a:ext cx="1314091" cy="1328746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Box 96"/>
              <p:cNvSpPr txBox="1"/>
              <p:nvPr/>
            </p:nvSpPr>
            <p:spPr>
              <a:xfrm>
                <a:off x="3236123" y="1998626"/>
                <a:ext cx="670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USB</a:t>
                </a:r>
              </a:p>
            </p:txBody>
          </p:sp>
        </p:grpSp>
      </p:grpSp>
      <p:grpSp>
        <p:nvGrpSpPr>
          <p:cNvPr id="144" name="Group 143"/>
          <p:cNvGrpSpPr/>
          <p:nvPr/>
        </p:nvGrpSpPr>
        <p:grpSpPr>
          <a:xfrm>
            <a:off x="5975793" y="1806202"/>
            <a:ext cx="1578925" cy="1385612"/>
            <a:chOff x="5975793" y="1806202"/>
            <a:chExt cx="1578925" cy="1385612"/>
          </a:xfrm>
        </p:grpSpPr>
        <p:cxnSp>
          <p:nvCxnSpPr>
            <p:cNvPr id="104" name="Elbow Connector 103"/>
            <p:cNvCxnSpPr>
              <a:stCxn id="11" idx="0"/>
              <a:endCxn id="16" idx="3"/>
            </p:cNvCxnSpPr>
            <p:nvPr/>
          </p:nvCxnSpPr>
          <p:spPr>
            <a:xfrm rot="16200000" flipV="1">
              <a:off x="6240387" y="1910941"/>
              <a:ext cx="1016279" cy="1545468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6582062" y="1806202"/>
              <a:ext cx="972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Internet</a:t>
              </a:r>
              <a:endParaRPr lang="en-US" dirty="0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4201151" y="4131972"/>
            <a:ext cx="2120204" cy="2375093"/>
            <a:chOff x="4201151" y="4131972"/>
            <a:chExt cx="2120204" cy="2375093"/>
          </a:xfrm>
        </p:grpSpPr>
        <p:grpSp>
          <p:nvGrpSpPr>
            <p:cNvPr id="140" name="Group 139"/>
            <p:cNvGrpSpPr/>
            <p:nvPr/>
          </p:nvGrpSpPr>
          <p:grpSpPr>
            <a:xfrm>
              <a:off x="4201151" y="4131972"/>
              <a:ext cx="1178445" cy="787757"/>
              <a:chOff x="4201151" y="4131972"/>
              <a:chExt cx="1178445" cy="787757"/>
            </a:xfrm>
          </p:grpSpPr>
          <p:cxnSp>
            <p:nvCxnSpPr>
              <p:cNvPr id="111" name="Straight Arrow Connector 110"/>
              <p:cNvCxnSpPr>
                <a:stCxn id="109" idx="0"/>
                <a:endCxn id="10" idx="2"/>
              </p:cNvCxnSpPr>
              <p:nvPr/>
            </p:nvCxnSpPr>
            <p:spPr>
              <a:xfrm flipV="1">
                <a:off x="5293212" y="4131972"/>
                <a:ext cx="3" cy="7877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Box 114"/>
              <p:cNvSpPr txBox="1"/>
              <p:nvPr/>
            </p:nvSpPr>
            <p:spPr>
              <a:xfrm>
                <a:off x="4201151" y="4233374"/>
                <a:ext cx="1178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Wired / Bluetooth</a:t>
                </a:r>
                <a:endParaRPr lang="en-US" dirty="0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4318011" y="4919729"/>
              <a:ext cx="2003344" cy="1587336"/>
              <a:chOff x="4318011" y="4919729"/>
              <a:chExt cx="2003344" cy="1587336"/>
            </a:xfrm>
          </p:grpSpPr>
          <p:sp>
            <p:nvSpPr>
              <p:cNvPr id="109" name="Rounded Rectangle 108"/>
              <p:cNvSpPr/>
              <p:nvPr/>
            </p:nvSpPr>
            <p:spPr>
              <a:xfrm>
                <a:off x="4610631" y="4919729"/>
                <a:ext cx="1365161" cy="940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Ultrasonic </a:t>
                </a:r>
                <a:r>
                  <a:rPr lang="en-US" dirty="0" smtClean="0"/>
                  <a:t>Sensor Nodes</a:t>
                </a:r>
                <a:endParaRPr lang="en-US" dirty="0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4318011" y="5860734"/>
                <a:ext cx="20033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Distance </a:t>
                </a:r>
                <a:endParaRPr lang="en-US" dirty="0" smtClean="0"/>
              </a:p>
              <a:p>
                <a:pPr algn="ctr"/>
                <a:r>
                  <a:rPr lang="en-US" dirty="0" smtClean="0"/>
                  <a:t>Surrounding</a:t>
                </a:r>
                <a:r>
                  <a:rPr lang="en-US" dirty="0"/>
                  <a:t> </a:t>
                </a:r>
                <a:r>
                  <a:rPr lang="en-US" dirty="0" smtClean="0"/>
                  <a:t>Vehicle</a:t>
                </a:r>
              </a:p>
            </p:txBody>
          </p:sp>
        </p:grpSp>
      </p:grpSp>
      <p:grpSp>
        <p:nvGrpSpPr>
          <p:cNvPr id="138" name="Group 137"/>
          <p:cNvGrpSpPr/>
          <p:nvPr/>
        </p:nvGrpSpPr>
        <p:grpSpPr>
          <a:xfrm>
            <a:off x="725" y="3661893"/>
            <a:ext cx="4701691" cy="2873915"/>
            <a:chOff x="725" y="3661893"/>
            <a:chExt cx="4701691" cy="2873915"/>
          </a:xfrm>
        </p:grpSpPr>
        <p:grpSp>
          <p:nvGrpSpPr>
            <p:cNvPr id="137" name="Group 136"/>
            <p:cNvGrpSpPr/>
            <p:nvPr/>
          </p:nvGrpSpPr>
          <p:grpSpPr>
            <a:xfrm>
              <a:off x="3037683" y="3661893"/>
              <a:ext cx="1664733" cy="1656757"/>
              <a:chOff x="3037683" y="3661893"/>
              <a:chExt cx="1664733" cy="1656757"/>
            </a:xfrm>
          </p:grpSpPr>
          <p:cxnSp>
            <p:nvCxnSpPr>
              <p:cNvPr id="94" name="Elbow Connector 93"/>
              <p:cNvCxnSpPr>
                <a:stCxn id="83" idx="3"/>
                <a:endCxn id="10" idx="1"/>
              </p:cNvCxnSpPr>
              <p:nvPr/>
            </p:nvCxnSpPr>
            <p:spPr>
              <a:xfrm flipV="1">
                <a:off x="3369631" y="3661893"/>
                <a:ext cx="1241003" cy="1334425"/>
              </a:xfrm>
              <a:prstGeom prst="bentConnector3">
                <a:avLst>
                  <a:gd name="adj1" fmla="val 47661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/>
              <p:cNvSpPr txBox="1"/>
              <p:nvPr/>
            </p:nvSpPr>
            <p:spPr>
              <a:xfrm>
                <a:off x="3037683" y="4949318"/>
                <a:ext cx="1664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Bluetooth</a:t>
                </a:r>
                <a:endParaRPr lang="en-US" dirty="0"/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725" y="3710548"/>
              <a:ext cx="4317286" cy="2825260"/>
              <a:chOff x="725" y="3710548"/>
              <a:chExt cx="4317286" cy="282526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443062" y="3825327"/>
                <a:ext cx="2926569" cy="2341981"/>
                <a:chOff x="268376" y="1162156"/>
                <a:chExt cx="2926569" cy="2341981"/>
              </a:xfrm>
            </p:grpSpPr>
            <p:sp>
              <p:nvSpPr>
                <p:cNvPr id="83" name="Rounded Rectangle 82"/>
                <p:cNvSpPr/>
                <p:nvPr/>
              </p:nvSpPr>
              <p:spPr>
                <a:xfrm>
                  <a:off x="268376" y="1162156"/>
                  <a:ext cx="2926569" cy="2341981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ounded Rectangle 83"/>
                <p:cNvSpPr/>
                <p:nvPr/>
              </p:nvSpPr>
              <p:spPr>
                <a:xfrm>
                  <a:off x="1804530" y="2654647"/>
                  <a:ext cx="1131555" cy="64633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Steering Angle</a:t>
                  </a:r>
                </a:p>
              </p:txBody>
            </p:sp>
            <p:sp>
              <p:nvSpPr>
                <p:cNvPr id="85" name="Rounded Rectangle 84"/>
                <p:cNvSpPr/>
                <p:nvPr/>
              </p:nvSpPr>
              <p:spPr>
                <a:xfrm>
                  <a:off x="1809957" y="1363651"/>
                  <a:ext cx="1131555" cy="64633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Speed</a:t>
                  </a:r>
                </a:p>
                <a:p>
                  <a:pPr algn="ctr"/>
                  <a:r>
                    <a:rPr lang="en-US" dirty="0" smtClean="0"/>
                    <a:t>Variation</a:t>
                  </a:r>
                  <a:endParaRPr lang="en-US" dirty="0"/>
                </a:p>
              </p:txBody>
            </p:sp>
            <p:sp>
              <p:nvSpPr>
                <p:cNvPr id="86" name="Rounded Rectangle 85"/>
                <p:cNvSpPr/>
                <p:nvPr/>
              </p:nvSpPr>
              <p:spPr>
                <a:xfrm>
                  <a:off x="375869" y="2009982"/>
                  <a:ext cx="1131555" cy="64633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OBD</a:t>
                  </a:r>
                </a:p>
              </p:txBody>
            </p:sp>
            <p:cxnSp>
              <p:nvCxnSpPr>
                <p:cNvPr id="87" name="Elbow Connector 86"/>
                <p:cNvCxnSpPr>
                  <a:stCxn id="86" idx="3"/>
                  <a:endCxn id="84" idx="1"/>
                </p:cNvCxnSpPr>
                <p:nvPr/>
              </p:nvCxnSpPr>
              <p:spPr>
                <a:xfrm>
                  <a:off x="1507424" y="2333148"/>
                  <a:ext cx="297106" cy="644665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Elbow Connector 87"/>
                <p:cNvCxnSpPr>
                  <a:stCxn id="86" idx="3"/>
                  <a:endCxn id="85" idx="1"/>
                </p:cNvCxnSpPr>
                <p:nvPr/>
              </p:nvCxnSpPr>
              <p:spPr>
                <a:xfrm flipV="1">
                  <a:off x="1507424" y="1686817"/>
                  <a:ext cx="302533" cy="646331"/>
                </a:xfrm>
                <a:prstGeom prst="bent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" name="Rectangle 99"/>
              <p:cNvSpPr/>
              <p:nvPr/>
            </p:nvSpPr>
            <p:spPr>
              <a:xfrm rot="16200000">
                <a:off x="-1100378" y="4811651"/>
                <a:ext cx="25715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On Board Diagnostics Unit</a:t>
                </a:r>
                <a:endParaRPr lang="en-US" dirty="0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1579761" y="6166476"/>
                <a:ext cx="27382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Deviation Detection System </a:t>
                </a:r>
                <a:endParaRPr lang="en-US" dirty="0"/>
              </a:p>
            </p:txBody>
          </p:sp>
        </p:grpSp>
      </p:grpSp>
      <p:grpSp>
        <p:nvGrpSpPr>
          <p:cNvPr id="133" name="Group 132"/>
          <p:cNvGrpSpPr/>
          <p:nvPr/>
        </p:nvGrpSpPr>
        <p:grpSpPr>
          <a:xfrm>
            <a:off x="-47210" y="815376"/>
            <a:ext cx="4819789" cy="2688761"/>
            <a:chOff x="-47210" y="815376"/>
            <a:chExt cx="4819789" cy="2688761"/>
          </a:xfrm>
        </p:grpSpPr>
        <p:grpSp>
          <p:nvGrpSpPr>
            <p:cNvPr id="81" name="Group 80"/>
            <p:cNvGrpSpPr/>
            <p:nvPr/>
          </p:nvGrpSpPr>
          <p:grpSpPr>
            <a:xfrm>
              <a:off x="369974" y="1162156"/>
              <a:ext cx="2926569" cy="2341981"/>
              <a:chOff x="268376" y="1162156"/>
              <a:chExt cx="2926569" cy="2341981"/>
            </a:xfrm>
          </p:grpSpPr>
          <p:sp>
            <p:nvSpPr>
              <p:cNvPr id="80" name="Rounded Rectangle 79"/>
              <p:cNvSpPr/>
              <p:nvPr/>
            </p:nvSpPr>
            <p:spPr>
              <a:xfrm>
                <a:off x="268376" y="1162156"/>
                <a:ext cx="2926569" cy="2341981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1804530" y="2720760"/>
                <a:ext cx="1131555" cy="5802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Lane Detection</a:t>
                </a:r>
                <a:endParaRPr lang="en-US" dirty="0"/>
              </a:p>
            </p:txBody>
          </p:sp>
          <p:sp>
            <p:nvSpPr>
              <p:cNvPr id="75" name="Rounded Rectangle 74"/>
              <p:cNvSpPr/>
              <p:nvPr/>
            </p:nvSpPr>
            <p:spPr>
              <a:xfrm>
                <a:off x="1809957" y="1363651"/>
                <a:ext cx="1131555" cy="5084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EAR Value</a:t>
                </a:r>
              </a:p>
            </p:txBody>
          </p:sp>
          <p:sp>
            <p:nvSpPr>
              <p:cNvPr id="76" name="Rounded Rectangle 75"/>
              <p:cNvSpPr/>
              <p:nvPr/>
            </p:nvSpPr>
            <p:spPr>
              <a:xfrm>
                <a:off x="375869" y="2009982"/>
                <a:ext cx="1131555" cy="6463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Camera</a:t>
                </a:r>
                <a:endParaRPr lang="en-US" dirty="0"/>
              </a:p>
            </p:txBody>
          </p:sp>
          <p:cxnSp>
            <p:nvCxnSpPr>
              <p:cNvPr id="55" name="Elbow Connector 54"/>
              <p:cNvCxnSpPr>
                <a:stCxn id="76" idx="3"/>
                <a:endCxn id="74" idx="1"/>
              </p:cNvCxnSpPr>
              <p:nvPr/>
            </p:nvCxnSpPr>
            <p:spPr>
              <a:xfrm>
                <a:off x="1507424" y="2333148"/>
                <a:ext cx="297106" cy="67772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/>
              <p:cNvCxnSpPr>
                <a:stCxn id="76" idx="3"/>
                <a:endCxn id="75" idx="1"/>
              </p:cNvCxnSpPr>
              <p:nvPr/>
            </p:nvCxnSpPr>
            <p:spPr>
              <a:xfrm flipV="1">
                <a:off x="1507424" y="1617877"/>
                <a:ext cx="302533" cy="71527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Rectangle 98"/>
            <p:cNvSpPr/>
            <p:nvPr/>
          </p:nvSpPr>
          <p:spPr>
            <a:xfrm rot="16200000">
              <a:off x="-568026" y="2119168"/>
              <a:ext cx="14109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Camera Units</a:t>
              </a:r>
              <a:endParaRPr lang="en-US" dirty="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1827542" y="815376"/>
              <a:ext cx="29450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Drowsiness </a:t>
              </a:r>
              <a:r>
                <a:rPr lang="en-US" dirty="0" smtClean="0"/>
                <a:t>Detection System </a:t>
              </a:r>
              <a:endParaRPr lang="en-US" dirty="0"/>
            </a:p>
          </p:txBody>
        </p:sp>
        <p:grpSp>
          <p:nvGrpSpPr>
            <p:cNvPr id="132" name="Group 131"/>
            <p:cNvGrpSpPr/>
            <p:nvPr/>
          </p:nvGrpSpPr>
          <p:grpSpPr>
            <a:xfrm>
              <a:off x="1609022" y="2043039"/>
              <a:ext cx="1434088" cy="580218"/>
              <a:chOff x="1609022" y="2043039"/>
              <a:chExt cx="1434088" cy="580218"/>
            </a:xfrm>
          </p:grpSpPr>
          <p:cxnSp>
            <p:nvCxnSpPr>
              <p:cNvPr id="122" name="Straight Arrow Connector 121"/>
              <p:cNvCxnSpPr>
                <a:stCxn id="76" idx="3"/>
                <a:endCxn id="120" idx="1"/>
              </p:cNvCxnSpPr>
              <p:nvPr/>
            </p:nvCxnSpPr>
            <p:spPr>
              <a:xfrm>
                <a:off x="1609022" y="2333148"/>
                <a:ext cx="30253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Rounded Rectangle 119"/>
              <p:cNvSpPr/>
              <p:nvPr/>
            </p:nvSpPr>
            <p:spPr>
              <a:xfrm>
                <a:off x="1911555" y="2043039"/>
                <a:ext cx="1131555" cy="5802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Facial Area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3444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Driver Assistance Application with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6998489" cy="5679024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How it works</a:t>
            </a:r>
          </a:p>
          <a:p>
            <a:r>
              <a:rPr lang="en-US" b="1" dirty="0">
                <a:solidFill>
                  <a:schemeClr val="accent6"/>
                </a:solidFill>
              </a:rPr>
              <a:t>Camera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units</a:t>
            </a:r>
            <a:r>
              <a:rPr lang="en-US" dirty="0" smtClean="0"/>
              <a:t> should be placed on board for </a:t>
            </a:r>
            <a:r>
              <a:rPr lang="en-US" b="1" dirty="0">
                <a:solidFill>
                  <a:schemeClr val="accent6"/>
                </a:solidFill>
              </a:rPr>
              <a:t>capture</a:t>
            </a:r>
            <a:r>
              <a:rPr lang="en-US" dirty="0" smtClean="0"/>
              <a:t> the </a:t>
            </a:r>
            <a:r>
              <a:rPr lang="en-US" b="1" dirty="0">
                <a:solidFill>
                  <a:schemeClr val="accent6"/>
                </a:solidFill>
              </a:rPr>
              <a:t>face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of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driver</a:t>
            </a:r>
            <a:r>
              <a:rPr lang="en-US" dirty="0" smtClean="0"/>
              <a:t> and </a:t>
            </a:r>
            <a:r>
              <a:rPr lang="en-US" b="1" dirty="0">
                <a:solidFill>
                  <a:schemeClr val="accent6"/>
                </a:solidFill>
              </a:rPr>
              <a:t>road</a:t>
            </a:r>
            <a:r>
              <a:rPr lang="en-US" dirty="0" smtClean="0"/>
              <a:t> view.</a:t>
            </a:r>
          </a:p>
          <a:p>
            <a:r>
              <a:rPr lang="en-US" dirty="0" smtClean="0"/>
              <a:t>The camera </a:t>
            </a:r>
            <a:r>
              <a:rPr lang="en-US" dirty="0"/>
              <a:t>units should </a:t>
            </a:r>
            <a:r>
              <a:rPr lang="en-US" dirty="0" smtClean="0"/>
              <a:t>have USB connectivity with vehicle computer.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camera</a:t>
            </a:r>
            <a:r>
              <a:rPr lang="en-US" dirty="0"/>
              <a:t> units </a:t>
            </a:r>
            <a:r>
              <a:rPr lang="en-US" b="1" dirty="0">
                <a:solidFill>
                  <a:schemeClr val="accent6"/>
                </a:solidFill>
              </a:rPr>
              <a:t>sends</a:t>
            </a:r>
            <a:r>
              <a:rPr lang="en-US" dirty="0"/>
              <a:t> </a:t>
            </a:r>
            <a:r>
              <a:rPr lang="en-US" dirty="0" smtClean="0"/>
              <a:t>the sensed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to</a:t>
            </a:r>
            <a:r>
              <a:rPr lang="en-US" dirty="0" smtClean="0"/>
              <a:t> the </a:t>
            </a:r>
            <a:r>
              <a:rPr lang="en-US" b="1" dirty="0">
                <a:solidFill>
                  <a:schemeClr val="accent6"/>
                </a:solidFill>
              </a:rPr>
              <a:t>vehicle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computer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b="1" dirty="0">
                <a:solidFill>
                  <a:schemeClr val="accent6"/>
                </a:solidFill>
              </a:rPr>
              <a:t>ultrasonic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sensor</a:t>
            </a:r>
            <a:r>
              <a:rPr lang="en-US" dirty="0" smtClean="0"/>
              <a:t> </a:t>
            </a:r>
            <a:r>
              <a:rPr lang="en-US" dirty="0"/>
              <a:t>nodes </a:t>
            </a:r>
            <a:r>
              <a:rPr lang="en-US" dirty="0" smtClean="0"/>
              <a:t>should </a:t>
            </a:r>
            <a:r>
              <a:rPr lang="en-US" dirty="0"/>
              <a:t>be </a:t>
            </a:r>
            <a:r>
              <a:rPr lang="en-US" b="1" dirty="0">
                <a:solidFill>
                  <a:schemeClr val="accent6"/>
                </a:solidFill>
              </a:rPr>
              <a:t>placed</a:t>
            </a:r>
            <a:r>
              <a:rPr lang="en-US" dirty="0"/>
              <a:t> </a:t>
            </a:r>
            <a:r>
              <a:rPr lang="en-US" dirty="0" smtClean="0"/>
              <a:t>at various place on </a:t>
            </a:r>
            <a:r>
              <a:rPr lang="en-US" b="1" dirty="0">
                <a:solidFill>
                  <a:schemeClr val="accent6"/>
                </a:solidFill>
              </a:rPr>
              <a:t>outside</a:t>
            </a:r>
            <a:r>
              <a:rPr lang="en-US" dirty="0" smtClean="0"/>
              <a:t> the </a:t>
            </a:r>
            <a:r>
              <a:rPr lang="en-US" b="1" dirty="0">
                <a:solidFill>
                  <a:schemeClr val="accent6"/>
                </a:solidFill>
              </a:rPr>
              <a:t>vehicle</a:t>
            </a:r>
            <a:r>
              <a:rPr lang="en-US" dirty="0" smtClean="0"/>
              <a:t> for </a:t>
            </a:r>
            <a:r>
              <a:rPr lang="en-US" b="1" dirty="0">
                <a:solidFill>
                  <a:schemeClr val="accent6"/>
                </a:solidFill>
              </a:rPr>
              <a:t>detecting</a:t>
            </a:r>
            <a:r>
              <a:rPr lang="en-US" dirty="0" smtClean="0"/>
              <a:t> surrounding </a:t>
            </a:r>
            <a:r>
              <a:rPr lang="en-US" b="1" dirty="0">
                <a:solidFill>
                  <a:schemeClr val="accent6"/>
                </a:solidFill>
              </a:rPr>
              <a:t>distance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All the </a:t>
            </a:r>
            <a:r>
              <a:rPr lang="en-US" b="1" dirty="0">
                <a:solidFill>
                  <a:schemeClr val="accent6"/>
                </a:solidFill>
              </a:rPr>
              <a:t>sensor</a:t>
            </a:r>
            <a:r>
              <a:rPr lang="en-US" dirty="0" smtClean="0"/>
              <a:t> nodes should have Wired / </a:t>
            </a:r>
            <a:r>
              <a:rPr lang="en-US" b="1" dirty="0">
                <a:solidFill>
                  <a:schemeClr val="accent6"/>
                </a:solidFill>
              </a:rPr>
              <a:t>Bluetooth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connectivity</a:t>
            </a:r>
            <a:r>
              <a:rPr lang="en-US" dirty="0" smtClean="0"/>
              <a:t> with the vehicle computer.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7" r="30093"/>
          <a:stretch/>
        </p:blipFill>
        <p:spPr>
          <a:xfrm>
            <a:off x="7543967" y="1008519"/>
            <a:ext cx="3667372" cy="44248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851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Driver Assistance Application with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6256368" cy="5679024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How it works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OBD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unit</a:t>
            </a:r>
            <a:r>
              <a:rPr lang="en-US" dirty="0"/>
              <a:t> of the vehicle should have </a:t>
            </a:r>
            <a:r>
              <a:rPr lang="en-US" b="1" dirty="0">
                <a:solidFill>
                  <a:schemeClr val="accent6"/>
                </a:solidFill>
              </a:rPr>
              <a:t>Bluetooth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connectivity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with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vehicle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computer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vehicle computer </a:t>
            </a:r>
            <a:endParaRPr lang="en-US" dirty="0" smtClean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Collects</a:t>
            </a:r>
            <a:r>
              <a:rPr lang="en-US" dirty="0" smtClean="0"/>
              <a:t> the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from</a:t>
            </a:r>
            <a:r>
              <a:rPr lang="en-US" dirty="0" smtClean="0"/>
              <a:t> the </a:t>
            </a:r>
            <a:r>
              <a:rPr lang="en-US" b="1" dirty="0">
                <a:solidFill>
                  <a:schemeClr val="accent6"/>
                </a:solidFill>
              </a:rPr>
              <a:t>camera</a:t>
            </a:r>
            <a:r>
              <a:rPr lang="en-US" dirty="0" smtClean="0"/>
              <a:t> units, </a:t>
            </a:r>
            <a:r>
              <a:rPr lang="en-US" b="1" dirty="0" smtClean="0">
                <a:solidFill>
                  <a:schemeClr val="accent6"/>
                </a:solidFill>
              </a:rPr>
              <a:t>OBD</a:t>
            </a:r>
            <a:r>
              <a:rPr lang="en-US" dirty="0" smtClean="0"/>
              <a:t> unit and the </a:t>
            </a:r>
            <a:r>
              <a:rPr lang="en-US" b="1" dirty="0">
                <a:solidFill>
                  <a:schemeClr val="accent6"/>
                </a:solidFill>
              </a:rPr>
              <a:t>sensor</a:t>
            </a:r>
            <a:r>
              <a:rPr lang="en-US" dirty="0" smtClean="0"/>
              <a:t> nodes, and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Apply</a:t>
            </a:r>
            <a:r>
              <a:rPr lang="en-US" dirty="0" smtClean="0"/>
              <a:t> some </a:t>
            </a:r>
            <a:r>
              <a:rPr lang="en-US" b="1" dirty="0">
                <a:solidFill>
                  <a:schemeClr val="accent6"/>
                </a:solidFill>
              </a:rPr>
              <a:t>business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logic</a:t>
            </a:r>
            <a:r>
              <a:rPr lang="en-US" dirty="0" smtClean="0"/>
              <a:t>,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Do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analysis</a:t>
            </a:r>
            <a:r>
              <a:rPr lang="en-US" dirty="0"/>
              <a:t> on the collected data </a:t>
            </a:r>
            <a:r>
              <a:rPr lang="en-US" dirty="0" smtClean="0"/>
              <a:t>on it as per the requirements and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Send</a:t>
            </a:r>
            <a:r>
              <a:rPr lang="en-US" dirty="0" smtClean="0"/>
              <a:t> </a:t>
            </a:r>
            <a:r>
              <a:rPr lang="en-US" dirty="0"/>
              <a:t>the filtered limited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to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cloud</a:t>
            </a:r>
            <a:r>
              <a:rPr lang="en-US" dirty="0"/>
              <a:t> computer as well as </a:t>
            </a:r>
            <a:endParaRPr lang="en-US" dirty="0" smtClean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Send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alert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messages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to</a:t>
            </a:r>
            <a:r>
              <a:rPr lang="en-US" dirty="0" smtClean="0"/>
              <a:t> the </a:t>
            </a:r>
            <a:r>
              <a:rPr lang="en-US" b="1" dirty="0">
                <a:solidFill>
                  <a:schemeClr val="accent6"/>
                </a:solidFill>
              </a:rPr>
              <a:t>driver</a:t>
            </a:r>
            <a:r>
              <a:rPr lang="en-US" dirty="0" smtClean="0"/>
              <a:t>.</a:t>
            </a:r>
          </a:p>
          <a:p>
            <a:r>
              <a:rPr lang="en-US" dirty="0"/>
              <a:t>The vehicle computer should </a:t>
            </a:r>
            <a:r>
              <a:rPr lang="en-US" dirty="0" smtClean="0"/>
              <a:t>have Internet connectivity for the cloud communication.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800" y="2141544"/>
            <a:ext cx="5561343" cy="31228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262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Driver Assistance Application with IoT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139A428D-8F15-4206-B337-FA27C005FA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2060820" cy="49964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chemeClr val="accent6"/>
                    </a:solidFill>
                  </a:rPr>
                  <a:t>How it works</a:t>
                </a:r>
              </a:p>
              <a:p>
                <a:r>
                  <a:rPr lang="en-US" dirty="0"/>
                  <a:t>The </a:t>
                </a:r>
                <a:r>
                  <a:rPr lang="en-US" dirty="0" smtClean="0"/>
                  <a:t>driver side </a:t>
                </a:r>
                <a:r>
                  <a:rPr lang="en-US" b="1" dirty="0">
                    <a:solidFill>
                      <a:schemeClr val="accent6"/>
                    </a:solidFill>
                  </a:rPr>
                  <a:t>camera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capture</a:t>
                </a:r>
                <a:r>
                  <a:rPr lang="en-US" dirty="0" smtClean="0"/>
                  <a:t> the </a:t>
                </a:r>
                <a:r>
                  <a:rPr lang="en-US" b="1" dirty="0">
                    <a:solidFill>
                      <a:schemeClr val="accent6"/>
                    </a:solidFill>
                  </a:rPr>
                  <a:t>drive</a:t>
                </a:r>
                <a:r>
                  <a:rPr lang="en-US" dirty="0" smtClean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facial</a:t>
                </a:r>
                <a:r>
                  <a:rPr lang="en-US" dirty="0" smtClean="0"/>
                  <a:t> and </a:t>
                </a:r>
                <a:r>
                  <a:rPr lang="en-US" b="1" dirty="0">
                    <a:solidFill>
                      <a:schemeClr val="accent6"/>
                    </a:solidFill>
                  </a:rPr>
                  <a:t>eye</a:t>
                </a:r>
                <a:r>
                  <a:rPr lang="en-US" dirty="0" smtClean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movement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The camera </a:t>
                </a:r>
                <a:r>
                  <a:rPr lang="en-US" b="1" dirty="0">
                    <a:solidFill>
                      <a:schemeClr val="accent6"/>
                    </a:solidFill>
                  </a:rPr>
                  <a:t>send</a:t>
                </a:r>
                <a:r>
                  <a:rPr lang="en-US" dirty="0" smtClean="0"/>
                  <a:t> the captured </a:t>
                </a:r>
                <a:r>
                  <a:rPr lang="en-US" b="1" dirty="0">
                    <a:solidFill>
                      <a:schemeClr val="accent6"/>
                    </a:solidFill>
                  </a:rPr>
                  <a:t>images</a:t>
                </a:r>
                <a:r>
                  <a:rPr lang="en-US" dirty="0" smtClean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to</a:t>
                </a:r>
                <a:r>
                  <a:rPr lang="en-US" dirty="0" smtClean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vehicle</a:t>
                </a:r>
                <a:r>
                  <a:rPr lang="en-US" dirty="0" smtClean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computer</a:t>
                </a:r>
                <a:r>
                  <a:rPr lang="en-US" dirty="0" smtClean="0"/>
                  <a:t> for </a:t>
                </a:r>
                <a:r>
                  <a:rPr lang="en-US" b="1" dirty="0">
                    <a:solidFill>
                      <a:schemeClr val="accent6"/>
                    </a:solidFill>
                  </a:rPr>
                  <a:t>EAR</a:t>
                </a:r>
                <a:r>
                  <a:rPr lang="en-US" dirty="0" smtClean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value</a:t>
                </a:r>
                <a:r>
                  <a:rPr lang="en-US" dirty="0" smtClean="0"/>
                  <a:t> and other </a:t>
                </a:r>
                <a:r>
                  <a:rPr lang="en-US" b="1" dirty="0">
                    <a:solidFill>
                      <a:schemeClr val="accent6"/>
                    </a:solidFill>
                  </a:rPr>
                  <a:t>calculation</a:t>
                </a:r>
                <a:r>
                  <a:rPr lang="en-US" dirty="0" smtClean="0"/>
                  <a:t>.</a:t>
                </a:r>
              </a:p>
              <a:p>
                <a:pPr lvl="0"/>
                <a:r>
                  <a:rPr lang="en-US" dirty="0" smtClean="0"/>
                  <a:t>EAR </a:t>
                </a:r>
                <a:r>
                  <a:rPr lang="en-US" dirty="0"/>
                  <a:t>(</a:t>
                </a:r>
                <a:r>
                  <a:rPr lang="en-US" b="1" dirty="0">
                    <a:solidFill>
                      <a:schemeClr val="accent6"/>
                    </a:solidFill>
                  </a:rPr>
                  <a:t>Eye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Aspect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Ratio</a:t>
                </a:r>
                <a:r>
                  <a:rPr lang="en-US" dirty="0"/>
                  <a:t>) is measured using following equation.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𝐸𝐴𝑅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</m:den>
                    </m:f>
                  </m:oMath>
                </a14:m>
                <a:endParaRPr lang="en-US" sz="1200" dirty="0"/>
              </a:p>
              <a:p>
                <a:pPr lvl="1"/>
                <a:r>
                  <a:rPr lang="en-US" dirty="0"/>
                  <a:t>Where 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dirty="0"/>
                  <a:t> is distance between points P</a:t>
                </a:r>
                <a:r>
                  <a:rPr lang="en-US" baseline="-25000" dirty="0"/>
                  <a:t>2</a:t>
                </a:r>
                <a:r>
                  <a:rPr lang="en-US" dirty="0"/>
                  <a:t> and </a:t>
                </a:r>
                <a:r>
                  <a:rPr lang="en-US" dirty="0" smtClean="0"/>
                  <a:t>P</a:t>
                </a:r>
                <a:r>
                  <a:rPr lang="en-US" baseline="-25000" dirty="0" smtClean="0"/>
                  <a:t>6</a:t>
                </a:r>
                <a:r>
                  <a:rPr lang="en-US" dirty="0" smtClean="0"/>
                  <a:t> </a:t>
                </a:r>
                <a:endParaRPr lang="en-US" dirty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acc>
                  </m:oMath>
                </a14:m>
                <a:r>
                  <a:rPr lang="en-US" dirty="0"/>
                  <a:t> is distance between points P</a:t>
                </a:r>
                <a:r>
                  <a:rPr lang="en-US" baseline="-25000" dirty="0"/>
                  <a:t>3</a:t>
                </a:r>
                <a:r>
                  <a:rPr lang="en-US" dirty="0"/>
                  <a:t> and P</a:t>
                </a:r>
                <a:r>
                  <a:rPr lang="en-US" baseline="-25000" dirty="0"/>
                  <a:t>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dirty="0"/>
                  <a:t> is distance between points P</a:t>
                </a:r>
                <a:r>
                  <a:rPr lang="en-US" baseline="-25000" dirty="0"/>
                  <a:t>1</a:t>
                </a:r>
                <a:r>
                  <a:rPr lang="en-US" dirty="0"/>
                  <a:t> and </a:t>
                </a:r>
                <a:r>
                  <a:rPr lang="en-US" dirty="0" smtClean="0"/>
                  <a:t>P</a:t>
                </a:r>
                <a:r>
                  <a:rPr lang="en-US" baseline="-25000" dirty="0" smtClean="0"/>
                  <a:t>4</a:t>
                </a:r>
                <a:endParaRPr lang="en-US" dirty="0"/>
              </a:p>
              <a:p>
                <a:pPr lvl="0"/>
                <a:r>
                  <a:rPr lang="en-US" dirty="0"/>
                  <a:t>Using </a:t>
                </a:r>
                <a:r>
                  <a:rPr lang="en-US" b="1" dirty="0">
                    <a:solidFill>
                      <a:schemeClr val="accent6"/>
                    </a:solidFill>
                  </a:rPr>
                  <a:t>image</a:t>
                </a:r>
                <a:r>
                  <a:rPr lang="en-US" dirty="0" smtClean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processing</a:t>
                </a:r>
                <a:r>
                  <a:rPr lang="en-US" dirty="0"/>
                  <a:t> the system </a:t>
                </a:r>
                <a:r>
                  <a:rPr lang="en-US" b="1" dirty="0" smtClean="0">
                    <a:solidFill>
                      <a:schemeClr val="accent6"/>
                    </a:solidFill>
                  </a:rPr>
                  <a:t>finds</a:t>
                </a:r>
                <a:r>
                  <a:rPr lang="en-US" dirty="0" smtClean="0"/>
                  <a:t> the </a:t>
                </a:r>
                <a:r>
                  <a:rPr lang="en-US" b="1" dirty="0">
                    <a:solidFill>
                      <a:schemeClr val="accent6"/>
                    </a:solidFill>
                  </a:rPr>
                  <a:t>eye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positions</a:t>
                </a:r>
                <a:r>
                  <a:rPr lang="en-US" dirty="0"/>
                  <a:t> and </a:t>
                </a:r>
                <a:r>
                  <a:rPr lang="en-US" b="1" dirty="0">
                    <a:solidFill>
                      <a:schemeClr val="accent6"/>
                    </a:solidFill>
                  </a:rPr>
                  <a:t>calculate</a:t>
                </a:r>
                <a:r>
                  <a:rPr lang="en-US" dirty="0"/>
                  <a:t> the above mentioned </a:t>
                </a:r>
                <a:r>
                  <a:rPr lang="en-US" b="1" dirty="0">
                    <a:solidFill>
                      <a:schemeClr val="accent6"/>
                    </a:solidFill>
                  </a:rPr>
                  <a:t>distance</a:t>
                </a:r>
                <a:r>
                  <a:rPr lang="en-US" dirty="0" smtClean="0"/>
                  <a:t> </a:t>
                </a:r>
                <a:r>
                  <a:rPr lang="en-US" b="1" dirty="0" smtClean="0">
                    <a:solidFill>
                      <a:schemeClr val="accent6"/>
                    </a:solidFill>
                  </a:rPr>
                  <a:t>of</a:t>
                </a:r>
                <a:r>
                  <a:rPr lang="en-US" dirty="0" smtClean="0"/>
                  <a:t> the </a:t>
                </a:r>
                <a:r>
                  <a:rPr lang="en-US" b="1" dirty="0">
                    <a:solidFill>
                      <a:schemeClr val="accent6"/>
                    </a:solidFill>
                  </a:rPr>
                  <a:t>six</a:t>
                </a:r>
                <a:r>
                  <a:rPr lang="en-US" dirty="0" smtClean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points</a:t>
                </a:r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dirty="0"/>
                  <a:t>When the driver </a:t>
                </a:r>
                <a:r>
                  <a:rPr lang="en-US" b="1" dirty="0">
                    <a:solidFill>
                      <a:schemeClr val="accent6"/>
                    </a:solidFill>
                  </a:rPr>
                  <a:t>closes</a:t>
                </a:r>
                <a:r>
                  <a:rPr lang="en-US" dirty="0"/>
                  <a:t> his </a:t>
                </a:r>
                <a:r>
                  <a:rPr lang="en-US" b="1" dirty="0">
                    <a:solidFill>
                      <a:schemeClr val="accent6"/>
                    </a:solidFill>
                  </a:rPr>
                  <a:t>eye</a:t>
                </a:r>
                <a:r>
                  <a:rPr lang="en-US" dirty="0"/>
                  <a:t>, the </a:t>
                </a:r>
                <a:r>
                  <a:rPr lang="en-US" b="1" dirty="0">
                    <a:solidFill>
                      <a:schemeClr val="accent6"/>
                    </a:solidFill>
                  </a:rPr>
                  <a:t>EAR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value</a:t>
                </a:r>
                <a:r>
                  <a:rPr lang="en-US" dirty="0"/>
                  <a:t> eventually </a:t>
                </a:r>
                <a:r>
                  <a:rPr lang="en-US" b="1" dirty="0">
                    <a:solidFill>
                      <a:schemeClr val="accent6"/>
                    </a:solidFill>
                  </a:rPr>
                  <a:t>drops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to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zero</a:t>
                </a:r>
                <a:r>
                  <a:rPr lang="en-US" dirty="0"/>
                  <a:t> and the system </a:t>
                </a:r>
                <a:r>
                  <a:rPr lang="en-US" b="1" dirty="0">
                    <a:solidFill>
                      <a:schemeClr val="accent6"/>
                    </a:solidFill>
                  </a:rPr>
                  <a:t>detects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drowsiness</a:t>
                </a:r>
                <a:r>
                  <a:rPr lang="en-US" dirty="0"/>
                  <a:t> of the driver.</a:t>
                </a:r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39A428D-8F15-4206-B337-FA27C005FA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2060820" cy="4996443"/>
              </a:xfrm>
              <a:blipFill rotWithShape="0">
                <a:blip r:embed="rId4"/>
                <a:stretch>
                  <a:fillRect l="-809" t="-1587" r="-758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585" y="2535571"/>
            <a:ext cx="3085158" cy="19020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823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Driver Assistance Application with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47" y="1035723"/>
            <a:ext cx="5023914" cy="431815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How it works</a:t>
            </a:r>
          </a:p>
          <a:p>
            <a:r>
              <a:rPr lang="en-US" dirty="0"/>
              <a:t>The </a:t>
            </a:r>
            <a:r>
              <a:rPr lang="en-US" dirty="0" smtClean="0"/>
              <a:t>road side </a:t>
            </a:r>
            <a:r>
              <a:rPr lang="en-US" dirty="0"/>
              <a:t>camera </a:t>
            </a:r>
            <a:r>
              <a:rPr lang="en-US" dirty="0" smtClean="0"/>
              <a:t>capture the </a:t>
            </a:r>
            <a:r>
              <a:rPr lang="en-US" b="1" dirty="0">
                <a:solidFill>
                  <a:schemeClr val="accent6"/>
                </a:solidFill>
              </a:rPr>
              <a:t>front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view</a:t>
            </a:r>
            <a:r>
              <a:rPr lang="en-US" dirty="0" smtClean="0"/>
              <a:t> images. </a:t>
            </a:r>
          </a:p>
          <a:p>
            <a:r>
              <a:rPr lang="en-US" dirty="0" smtClean="0"/>
              <a:t>The capture </a:t>
            </a:r>
            <a:r>
              <a:rPr lang="en-US" b="1" dirty="0">
                <a:solidFill>
                  <a:schemeClr val="accent6"/>
                </a:solidFill>
              </a:rPr>
              <a:t>images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sends</a:t>
            </a:r>
            <a:r>
              <a:rPr lang="en-US" dirty="0" smtClean="0"/>
              <a:t> to the </a:t>
            </a:r>
            <a:r>
              <a:rPr lang="en-US" b="1" dirty="0">
                <a:solidFill>
                  <a:schemeClr val="accent6"/>
                </a:solidFill>
              </a:rPr>
              <a:t>vehicle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computer</a:t>
            </a:r>
            <a:r>
              <a:rPr lang="en-US" dirty="0" smtClean="0"/>
              <a:t> for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Detecting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lane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Objects</a:t>
            </a:r>
            <a:r>
              <a:rPr lang="en-US" dirty="0" smtClean="0"/>
              <a:t>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Sign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boards</a:t>
            </a:r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Deviation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b="1" dirty="0">
                <a:solidFill>
                  <a:schemeClr val="accent6"/>
                </a:solidFill>
              </a:rPr>
              <a:t>monitored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using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OBD</a:t>
            </a:r>
            <a:r>
              <a:rPr lang="en-US" dirty="0"/>
              <a:t> (On-Board Diagnostics) </a:t>
            </a:r>
            <a:r>
              <a:rPr lang="en-US" dirty="0" smtClean="0"/>
              <a:t>device.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208" y="1405870"/>
            <a:ext cx="5927802" cy="39480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661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964597" y="2796689"/>
            <a:ext cx="4874082" cy="1730408"/>
            <a:chOff x="1964597" y="2796689"/>
            <a:chExt cx="4874082" cy="1730408"/>
          </a:xfrm>
        </p:grpSpPr>
        <p:cxnSp>
          <p:nvCxnSpPr>
            <p:cNvPr id="5" name="Straight Arrow Connector 4"/>
            <p:cNvCxnSpPr>
              <a:stCxn id="6" idx="3"/>
              <a:endCxn id="11" idx="1"/>
            </p:cNvCxnSpPr>
            <p:nvPr/>
          </p:nvCxnSpPr>
          <p:spPr>
            <a:xfrm flipV="1">
              <a:off x="1964597" y="3661893"/>
              <a:ext cx="4874082" cy="86520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1" idx="1"/>
              <a:endCxn id="54" idx="3"/>
            </p:cNvCxnSpPr>
            <p:nvPr/>
          </p:nvCxnSpPr>
          <p:spPr>
            <a:xfrm flipH="1" flipV="1">
              <a:off x="2004359" y="2796689"/>
              <a:ext cx="4834320" cy="86520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982780" y="3469286"/>
              <a:ext cx="8899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Internet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354416" y="1576404"/>
            <a:ext cx="4060727" cy="3476644"/>
            <a:chOff x="2354416" y="1576404"/>
            <a:chExt cx="4060727" cy="3476644"/>
          </a:xfrm>
        </p:grpSpPr>
        <p:sp>
          <p:nvSpPr>
            <p:cNvPr id="89" name="Rounded Rectangle 88"/>
            <p:cNvSpPr/>
            <p:nvPr/>
          </p:nvSpPr>
          <p:spPr>
            <a:xfrm>
              <a:off x="2387651" y="1576404"/>
              <a:ext cx="3938315" cy="2778619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354416" y="4406717"/>
              <a:ext cx="406072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Within Organization for </a:t>
              </a:r>
              <a:endParaRPr lang="en-US" dirty="0" smtClean="0"/>
            </a:p>
            <a:p>
              <a:pPr algn="ctr"/>
              <a:r>
                <a:rPr lang="en-US" dirty="0" smtClean="0"/>
                <a:t>Local Analysis, Processing and Controlling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Applications with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6012043" cy="45354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Common Architecture for IoT Application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6504321" y="3191814"/>
            <a:ext cx="2103462" cy="1586488"/>
            <a:chOff x="6504321" y="3191814"/>
            <a:chExt cx="2103462" cy="1586488"/>
          </a:xfrm>
        </p:grpSpPr>
        <p:sp>
          <p:nvSpPr>
            <p:cNvPr id="11" name="Rounded Rectangle 10"/>
            <p:cNvSpPr/>
            <p:nvPr/>
          </p:nvSpPr>
          <p:spPr>
            <a:xfrm>
              <a:off x="6838679" y="3191814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Cloud Services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04321" y="4131971"/>
              <a:ext cx="2103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Central and Remote </a:t>
              </a:r>
            </a:p>
            <a:p>
              <a:pPr algn="ctr"/>
              <a:r>
                <a:rPr lang="en-US" dirty="0" smtClean="0"/>
                <a:t>Storage/Analysis</a:t>
              </a:r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895304" y="3338727"/>
            <a:ext cx="1012960" cy="646331"/>
            <a:chOff x="5895304" y="3338727"/>
            <a:chExt cx="1012960" cy="646331"/>
          </a:xfrm>
        </p:grpSpPr>
        <p:cxnSp>
          <p:nvCxnSpPr>
            <p:cNvPr id="35" name="Straight Arrow Connector 34"/>
            <p:cNvCxnSpPr>
              <a:stCxn id="10" idx="3"/>
              <a:endCxn id="11" idx="1"/>
            </p:cNvCxnSpPr>
            <p:nvPr/>
          </p:nvCxnSpPr>
          <p:spPr>
            <a:xfrm>
              <a:off x="5975795" y="3661893"/>
              <a:ext cx="86288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5895304" y="3338727"/>
              <a:ext cx="1012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Internet Gateway</a:t>
              </a:r>
              <a:endParaRPr lang="en-US" dirty="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69812" y="6006801"/>
            <a:ext cx="5686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Where, Link: Wire, LAN, Wi-Fi, or Bluetooth Connectivity </a:t>
            </a:r>
            <a:endParaRPr lang="en-US" sz="14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1964597" y="2796689"/>
            <a:ext cx="2072929" cy="1730408"/>
            <a:chOff x="1964597" y="2796689"/>
            <a:chExt cx="2072929" cy="1730408"/>
          </a:xfrm>
        </p:grpSpPr>
        <p:sp>
          <p:nvSpPr>
            <p:cNvPr id="9" name="Rounded Rectangle 8"/>
            <p:cNvSpPr/>
            <p:nvPr/>
          </p:nvSpPr>
          <p:spPr>
            <a:xfrm>
              <a:off x="2672365" y="3191814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Controller Node</a:t>
              </a:r>
              <a:endParaRPr lang="en-US" dirty="0"/>
            </a:p>
          </p:txBody>
        </p:sp>
        <p:cxnSp>
          <p:nvCxnSpPr>
            <p:cNvPr id="27" name="Straight Arrow Connector 26"/>
            <p:cNvCxnSpPr>
              <a:stCxn id="6" idx="3"/>
              <a:endCxn id="9" idx="1"/>
            </p:cNvCxnSpPr>
            <p:nvPr/>
          </p:nvCxnSpPr>
          <p:spPr>
            <a:xfrm flipV="1">
              <a:off x="1964597" y="3661893"/>
              <a:ext cx="707768" cy="8652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9" idx="1"/>
              <a:endCxn id="54" idx="3"/>
            </p:cNvCxnSpPr>
            <p:nvPr/>
          </p:nvCxnSpPr>
          <p:spPr>
            <a:xfrm flipH="1" flipV="1">
              <a:off x="2004359" y="2796689"/>
              <a:ext cx="668006" cy="8652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2056874" y="3477226"/>
              <a:ext cx="5629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Link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037526" y="3191814"/>
            <a:ext cx="1938269" cy="940158"/>
            <a:chOff x="4037526" y="3191814"/>
            <a:chExt cx="1938269" cy="940158"/>
          </a:xfrm>
        </p:grpSpPr>
        <p:grpSp>
          <p:nvGrpSpPr>
            <p:cNvPr id="23" name="Group 22"/>
            <p:cNvGrpSpPr/>
            <p:nvPr/>
          </p:nvGrpSpPr>
          <p:grpSpPr>
            <a:xfrm>
              <a:off x="4037526" y="3191814"/>
              <a:ext cx="1938269" cy="940158"/>
              <a:chOff x="4037526" y="3191814"/>
              <a:chExt cx="1938269" cy="940158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4610634" y="3191814"/>
                <a:ext cx="1365161" cy="940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Fog / Local Computer  </a:t>
                </a:r>
                <a:endParaRPr lang="en-US" dirty="0"/>
              </a:p>
            </p:txBody>
          </p:sp>
          <p:cxnSp>
            <p:nvCxnSpPr>
              <p:cNvPr id="31" name="Straight Arrow Connector 30"/>
              <p:cNvCxnSpPr>
                <a:stCxn id="9" idx="3"/>
                <a:endCxn id="10" idx="1"/>
              </p:cNvCxnSpPr>
              <p:nvPr/>
            </p:nvCxnSpPr>
            <p:spPr>
              <a:xfrm>
                <a:off x="4037526" y="3661893"/>
                <a:ext cx="57310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>
            <a:xfrm>
              <a:off x="4049531" y="3661892"/>
              <a:ext cx="5629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Link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55997" y="1440757"/>
            <a:ext cx="2463852" cy="1826011"/>
            <a:chOff x="155997" y="1440757"/>
            <a:chExt cx="2463852" cy="1826011"/>
          </a:xfrm>
        </p:grpSpPr>
        <p:sp>
          <p:nvSpPr>
            <p:cNvPr id="54" name="Rounded Rectangle 53"/>
            <p:cNvSpPr/>
            <p:nvPr/>
          </p:nvSpPr>
          <p:spPr>
            <a:xfrm>
              <a:off x="639198" y="2326610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Actuator </a:t>
              </a:r>
              <a:r>
                <a:rPr lang="en-US" dirty="0"/>
                <a:t>Nodes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55997" y="1440757"/>
              <a:ext cx="246385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Relays, Alarms, Motors, Actuators, Light Indicators, etc.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79550" y="4057018"/>
            <a:ext cx="2015449" cy="1616267"/>
            <a:chOff x="279550" y="4057018"/>
            <a:chExt cx="2015449" cy="1616267"/>
          </a:xfrm>
        </p:grpSpPr>
        <p:sp>
          <p:nvSpPr>
            <p:cNvPr id="6" name="Rounded Rectangle 5"/>
            <p:cNvSpPr/>
            <p:nvPr/>
          </p:nvSpPr>
          <p:spPr>
            <a:xfrm>
              <a:off x="599436" y="4057018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Sensor  Nodes</a:t>
              </a:r>
              <a:endParaRPr lang="en-US" dirty="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79550" y="5026954"/>
              <a:ext cx="2015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All Kind of Sensors, GPS, etc.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617288" y="1705456"/>
            <a:ext cx="3358504" cy="1486358"/>
            <a:chOff x="2617288" y="1705456"/>
            <a:chExt cx="3358504" cy="1486358"/>
          </a:xfrm>
        </p:grpSpPr>
        <p:sp>
          <p:nvSpPr>
            <p:cNvPr id="16" name="Rounded Rectangle 15"/>
            <p:cNvSpPr/>
            <p:nvPr/>
          </p:nvSpPr>
          <p:spPr>
            <a:xfrm>
              <a:off x="4610631" y="1705456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Local Monitoring</a:t>
              </a:r>
              <a:endParaRPr lang="en-US" dirty="0"/>
            </a:p>
          </p:txBody>
        </p:sp>
        <p:cxnSp>
          <p:nvCxnSpPr>
            <p:cNvPr id="33" name="Straight Arrow Connector 32"/>
            <p:cNvCxnSpPr>
              <a:stCxn id="10" idx="0"/>
              <a:endCxn id="16" idx="2"/>
            </p:cNvCxnSpPr>
            <p:nvPr/>
          </p:nvCxnSpPr>
          <p:spPr>
            <a:xfrm flipH="1" flipV="1">
              <a:off x="5293212" y="2645614"/>
              <a:ext cx="3" cy="546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/>
            <p:cNvSpPr/>
            <p:nvPr/>
          </p:nvSpPr>
          <p:spPr>
            <a:xfrm>
              <a:off x="5293211" y="2766438"/>
              <a:ext cx="5629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Link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617288" y="1722222"/>
              <a:ext cx="203659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In House Monitoring or Care Taker Team Members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203840" y="1615146"/>
            <a:ext cx="3904373" cy="4093492"/>
            <a:chOff x="8203840" y="1615146"/>
            <a:chExt cx="3904373" cy="4093492"/>
          </a:xfrm>
        </p:grpSpPr>
        <p:sp>
          <p:nvSpPr>
            <p:cNvPr id="13" name="Rounded Rectangle 12"/>
            <p:cNvSpPr/>
            <p:nvPr/>
          </p:nvSpPr>
          <p:spPr>
            <a:xfrm>
              <a:off x="9654584" y="2326610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Remote Monitoring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9654583" y="4057016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Analytics</a:t>
              </a:r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285433" y="5062307"/>
              <a:ext cx="2103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Research / Decision Making</a:t>
              </a:r>
              <a:endParaRPr lang="en-US" dirty="0"/>
            </a:p>
          </p:txBody>
        </p:sp>
        <p:cxnSp>
          <p:nvCxnSpPr>
            <p:cNvPr id="45" name="Straight Arrow Connector 44"/>
            <p:cNvCxnSpPr>
              <a:stCxn id="11" idx="3"/>
              <a:endCxn id="13" idx="1"/>
            </p:cNvCxnSpPr>
            <p:nvPr/>
          </p:nvCxnSpPr>
          <p:spPr>
            <a:xfrm flipV="1">
              <a:off x="8203840" y="2796689"/>
              <a:ext cx="1450744" cy="86520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/>
            <p:cNvGrpSpPr/>
            <p:nvPr/>
          </p:nvGrpSpPr>
          <p:grpSpPr>
            <a:xfrm>
              <a:off x="8203840" y="3490122"/>
              <a:ext cx="1450743" cy="1036973"/>
              <a:chOff x="8203840" y="3490122"/>
              <a:chExt cx="1450743" cy="1036973"/>
            </a:xfrm>
          </p:grpSpPr>
          <p:cxnSp>
            <p:nvCxnSpPr>
              <p:cNvPr id="47" name="Straight Arrow Connector 46"/>
              <p:cNvCxnSpPr>
                <a:stCxn id="11" idx="3"/>
                <a:endCxn id="14" idx="1"/>
              </p:cNvCxnSpPr>
              <p:nvPr/>
            </p:nvCxnSpPr>
            <p:spPr>
              <a:xfrm>
                <a:off x="8203840" y="3661893"/>
                <a:ext cx="1450743" cy="86520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390910" y="3490122"/>
                <a:ext cx="972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Internet</a:t>
                </a:r>
                <a:endParaRPr lang="en-US" dirty="0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>
              <a:off x="8607783" y="1615146"/>
              <a:ext cx="35004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Remote Monitoring or Care Taker or Emergency Help Team Members.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56809" y="811948"/>
            <a:ext cx="7751404" cy="764456"/>
            <a:chOff x="4356809" y="811948"/>
            <a:chExt cx="7751404" cy="764456"/>
          </a:xfrm>
        </p:grpSpPr>
        <p:sp>
          <p:nvSpPr>
            <p:cNvPr id="91" name="Rectangle 90"/>
            <p:cNvSpPr/>
            <p:nvPr/>
          </p:nvSpPr>
          <p:spPr>
            <a:xfrm>
              <a:off x="6096000" y="811948"/>
              <a:ext cx="601221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This </a:t>
              </a:r>
              <a:r>
                <a:rPr lang="en-US" dirty="0"/>
                <a:t>Local Analysis, Processing and </a:t>
              </a:r>
              <a:r>
                <a:rPr lang="en-US" dirty="0" smtClean="0"/>
                <a:t>Controlling section </a:t>
              </a:r>
              <a:r>
                <a:rPr lang="en-US" dirty="0"/>
                <a:t>may not be there in many IoT solution</a:t>
              </a:r>
            </a:p>
          </p:txBody>
        </p:sp>
        <p:cxnSp>
          <p:nvCxnSpPr>
            <p:cNvPr id="93" name="Straight Arrow Connector 92"/>
            <p:cNvCxnSpPr>
              <a:endCxn id="89" idx="0"/>
            </p:cNvCxnSpPr>
            <p:nvPr/>
          </p:nvCxnSpPr>
          <p:spPr>
            <a:xfrm flipH="1">
              <a:off x="4356809" y="978507"/>
              <a:ext cx="1739191" cy="5978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65160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3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Driver Assistance Application with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5527497" cy="499644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How it works</a:t>
            </a:r>
          </a:p>
          <a:p>
            <a:r>
              <a:rPr lang="en-US" b="1" dirty="0">
                <a:solidFill>
                  <a:schemeClr val="accent6"/>
                </a:solidFill>
              </a:rPr>
              <a:t>OBD</a:t>
            </a:r>
            <a:r>
              <a:rPr lang="en-US" dirty="0"/>
              <a:t> can record the pattern of </a:t>
            </a:r>
            <a:r>
              <a:rPr lang="en-US" b="1" dirty="0">
                <a:solidFill>
                  <a:schemeClr val="accent6"/>
                </a:solidFill>
              </a:rPr>
              <a:t>acceleration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steering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angles</a:t>
            </a:r>
            <a:r>
              <a:rPr lang="en-US" dirty="0"/>
              <a:t> during the drowsiness of the driver.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Compare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recorded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values</a:t>
            </a:r>
            <a:r>
              <a:rPr lang="en-US" dirty="0"/>
              <a:t> with </a:t>
            </a:r>
            <a:r>
              <a:rPr lang="en-US" dirty="0" smtClean="0"/>
              <a:t>the </a:t>
            </a:r>
            <a:r>
              <a:rPr lang="en-US" b="1" dirty="0">
                <a:solidFill>
                  <a:schemeClr val="accent6"/>
                </a:solidFill>
              </a:rPr>
              <a:t>threshold</a:t>
            </a:r>
            <a:r>
              <a:rPr lang="en-US" dirty="0"/>
              <a:t> value and the </a:t>
            </a:r>
            <a:r>
              <a:rPr lang="en-US" b="1" dirty="0">
                <a:solidFill>
                  <a:schemeClr val="accent6"/>
                </a:solidFill>
              </a:rPr>
              <a:t>historical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/>
              <a:t> for the actual deviation.</a:t>
            </a:r>
          </a:p>
          <a:p>
            <a:r>
              <a:rPr lang="en-US" dirty="0" smtClean="0"/>
              <a:t>All </a:t>
            </a:r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calculated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/>
              <a:t> is </a:t>
            </a:r>
            <a:r>
              <a:rPr lang="en-US" b="1" dirty="0">
                <a:solidFill>
                  <a:schemeClr val="accent6"/>
                </a:solidFill>
              </a:rPr>
              <a:t>sent</a:t>
            </a:r>
            <a:r>
              <a:rPr lang="en-US" dirty="0"/>
              <a:t> to the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analytics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obtained</a:t>
            </a:r>
            <a:r>
              <a:rPr lang="en-US" dirty="0"/>
              <a:t> </a:t>
            </a:r>
            <a:r>
              <a:rPr lang="en-US" dirty="0" smtClean="0"/>
              <a:t>result, </a:t>
            </a:r>
            <a:r>
              <a:rPr lang="en-US" dirty="0"/>
              <a:t>is used to </a:t>
            </a:r>
            <a:r>
              <a:rPr lang="en-US" b="1" dirty="0">
                <a:solidFill>
                  <a:schemeClr val="accent6"/>
                </a:solidFill>
              </a:rPr>
              <a:t>alert</a:t>
            </a:r>
            <a:r>
              <a:rPr lang="en-US" dirty="0"/>
              <a:t> the driver.</a:t>
            </a:r>
          </a:p>
          <a:p>
            <a:r>
              <a:rPr lang="en-US" dirty="0" smtClean="0"/>
              <a:t>The cloud data also useful for the vehicle owner.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607" y="1482042"/>
            <a:ext cx="6451731" cy="41633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61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Collision </a:t>
            </a:r>
            <a:r>
              <a:rPr lang="en-US" dirty="0" smtClean="0"/>
              <a:t>Impact Detection Using IoT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50" y="962144"/>
            <a:ext cx="5153649" cy="562750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Overview</a:t>
            </a:r>
          </a:p>
          <a:p>
            <a:r>
              <a:rPr lang="en-US" dirty="0" smtClean="0"/>
              <a:t>Modern </a:t>
            </a:r>
            <a:r>
              <a:rPr lang="en-US" b="1" dirty="0">
                <a:solidFill>
                  <a:schemeClr val="accent6"/>
                </a:solidFill>
              </a:rPr>
              <a:t>vehicles</a:t>
            </a:r>
            <a:r>
              <a:rPr lang="en-US" dirty="0"/>
              <a:t> are </a:t>
            </a:r>
            <a:r>
              <a:rPr lang="en-US" b="1" dirty="0">
                <a:solidFill>
                  <a:schemeClr val="accent6"/>
                </a:solidFill>
              </a:rPr>
              <a:t>equipped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with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collision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detection</a:t>
            </a:r>
            <a:r>
              <a:rPr lang="en-US" dirty="0"/>
              <a:t> </a:t>
            </a:r>
            <a:r>
              <a:rPr lang="en-US" dirty="0" smtClean="0"/>
              <a:t>mechanism. </a:t>
            </a:r>
          </a:p>
          <a:p>
            <a:r>
              <a:rPr lang="en-US" dirty="0"/>
              <a:t>It </a:t>
            </a:r>
            <a:r>
              <a:rPr lang="en-US" b="1" dirty="0">
                <a:solidFill>
                  <a:schemeClr val="accent6"/>
                </a:solidFill>
              </a:rPr>
              <a:t>blow</a:t>
            </a:r>
            <a:r>
              <a:rPr lang="en-US" dirty="0" smtClean="0"/>
              <a:t> up </a:t>
            </a:r>
            <a:r>
              <a:rPr lang="en-US" b="1" dirty="0">
                <a:solidFill>
                  <a:schemeClr val="accent6"/>
                </a:solidFill>
              </a:rPr>
              <a:t>airbags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when</a:t>
            </a:r>
            <a:r>
              <a:rPr lang="en-US" dirty="0" smtClean="0"/>
              <a:t> </a:t>
            </a:r>
            <a:r>
              <a:rPr lang="en-US" dirty="0"/>
              <a:t>an </a:t>
            </a:r>
            <a:r>
              <a:rPr lang="en-US" b="1" dirty="0">
                <a:solidFill>
                  <a:schemeClr val="accent6"/>
                </a:solidFill>
              </a:rPr>
              <a:t>accident</a:t>
            </a:r>
            <a:r>
              <a:rPr lang="en-US" dirty="0"/>
              <a:t> </a:t>
            </a:r>
            <a:r>
              <a:rPr lang="en-US" dirty="0" smtClean="0"/>
              <a:t>occurs and </a:t>
            </a:r>
            <a:r>
              <a:rPr lang="en-US" b="1" dirty="0">
                <a:solidFill>
                  <a:schemeClr val="accent6"/>
                </a:solidFill>
              </a:rPr>
              <a:t>save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lives</a:t>
            </a:r>
            <a:r>
              <a:rPr lang="en-US" dirty="0"/>
              <a:t> in major cases.</a:t>
            </a:r>
          </a:p>
          <a:p>
            <a:r>
              <a:rPr lang="en-US" dirty="0" smtClean="0"/>
              <a:t>But </a:t>
            </a:r>
            <a:r>
              <a:rPr lang="en-US" dirty="0"/>
              <a:t>if the collision is </a:t>
            </a:r>
            <a:r>
              <a:rPr lang="en-US" b="1" dirty="0">
                <a:solidFill>
                  <a:schemeClr val="accent6"/>
                </a:solidFill>
              </a:rPr>
              <a:t>massive</a:t>
            </a:r>
            <a:r>
              <a:rPr lang="en-US" dirty="0"/>
              <a:t> then the </a:t>
            </a:r>
            <a:r>
              <a:rPr lang="en-US" b="1" dirty="0">
                <a:solidFill>
                  <a:schemeClr val="accent6"/>
                </a:solidFill>
              </a:rPr>
              <a:t>airbags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may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not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sufficient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</a:t>
            </a:r>
            <a:r>
              <a:rPr lang="en-US" dirty="0"/>
              <a:t>these cases emergency help needed to save the lives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So </a:t>
            </a:r>
            <a:r>
              <a:rPr lang="en-US" dirty="0"/>
              <a:t>we </a:t>
            </a:r>
            <a:r>
              <a:rPr lang="en-US" b="1" dirty="0">
                <a:solidFill>
                  <a:schemeClr val="accent6"/>
                </a:solidFill>
              </a:rPr>
              <a:t>need</a:t>
            </a:r>
            <a:r>
              <a:rPr lang="en-US" dirty="0"/>
              <a:t> a </a:t>
            </a:r>
            <a:r>
              <a:rPr lang="en-US" b="1" dirty="0">
                <a:solidFill>
                  <a:schemeClr val="accent6"/>
                </a:solidFill>
              </a:rPr>
              <a:t>system</a:t>
            </a:r>
            <a:r>
              <a:rPr lang="en-US" dirty="0"/>
              <a:t> that </a:t>
            </a:r>
            <a:r>
              <a:rPr lang="en-US" b="1" dirty="0">
                <a:solidFill>
                  <a:schemeClr val="accent6"/>
                </a:solidFill>
              </a:rPr>
              <a:t>measure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severity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impact</a:t>
            </a:r>
            <a:r>
              <a:rPr lang="en-US" dirty="0"/>
              <a:t> of the collision and </a:t>
            </a:r>
            <a:r>
              <a:rPr lang="en-US" b="1" dirty="0">
                <a:solidFill>
                  <a:schemeClr val="accent6"/>
                </a:solidFill>
              </a:rPr>
              <a:t>send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alert</a:t>
            </a:r>
            <a:r>
              <a:rPr lang="en-US" dirty="0"/>
              <a:t> messages.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852" y="1840412"/>
            <a:ext cx="6140261" cy="30701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316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Collision </a:t>
            </a:r>
            <a:r>
              <a:rPr lang="en-US" dirty="0" smtClean="0"/>
              <a:t>Impact Detection Using IoT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50" y="846032"/>
            <a:ext cx="5374520" cy="562750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Overview</a:t>
            </a:r>
          </a:p>
          <a:p>
            <a:r>
              <a:rPr lang="en-US" dirty="0" smtClean="0"/>
              <a:t>The messages contents </a:t>
            </a:r>
          </a:p>
          <a:p>
            <a:pPr lvl="1"/>
            <a:r>
              <a:rPr lang="en-US" b="1" dirty="0" smtClean="0">
                <a:solidFill>
                  <a:schemeClr val="accent6"/>
                </a:solidFill>
              </a:rPr>
              <a:t>Location</a:t>
            </a:r>
            <a:r>
              <a:rPr lang="en-US" dirty="0" smtClean="0"/>
              <a:t> </a:t>
            </a:r>
            <a:r>
              <a:rPr lang="en-US" dirty="0"/>
              <a:t>of the accident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accent6"/>
                </a:solidFill>
              </a:rPr>
              <a:t>Severity</a:t>
            </a:r>
            <a:r>
              <a:rPr lang="en-US" dirty="0" smtClean="0"/>
              <a:t> </a:t>
            </a:r>
            <a:r>
              <a:rPr lang="en-US" dirty="0"/>
              <a:t>impact,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accent6"/>
                </a:solidFill>
              </a:rPr>
              <a:t>Fire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status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accent6"/>
                </a:solidFill>
              </a:rPr>
              <a:t>Speed</a:t>
            </a:r>
            <a:r>
              <a:rPr lang="en-US" dirty="0" smtClean="0"/>
              <a:t> </a:t>
            </a:r>
            <a:r>
              <a:rPr lang="en-US" dirty="0"/>
              <a:t>of the vehicle,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accent6"/>
                </a:solidFill>
              </a:rPr>
              <a:t>Number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of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passengers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accent6"/>
                </a:solidFill>
              </a:rPr>
              <a:t>Time</a:t>
            </a:r>
            <a:r>
              <a:rPr lang="en-US" dirty="0" smtClean="0"/>
              <a:t> </a:t>
            </a:r>
            <a:r>
              <a:rPr lang="en-US" dirty="0"/>
              <a:t>of the incident, etc.</a:t>
            </a:r>
          </a:p>
          <a:p>
            <a:r>
              <a:rPr lang="en-US" sz="2000" b="1" dirty="0">
                <a:solidFill>
                  <a:schemeClr val="accent6"/>
                </a:solidFill>
              </a:rPr>
              <a:t>Broadcast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sz="2000" b="1" dirty="0">
                <a:solidFill>
                  <a:schemeClr val="accent6"/>
                </a:solidFill>
              </a:rPr>
              <a:t>messages</a:t>
            </a:r>
            <a:r>
              <a:rPr lang="en-US" dirty="0"/>
              <a:t> to all the authorities like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accent6"/>
                </a:solidFill>
              </a:rPr>
              <a:t>Ambulance</a:t>
            </a:r>
            <a:r>
              <a:rPr lang="en-US" dirty="0" smtClean="0"/>
              <a:t> </a:t>
            </a:r>
            <a:r>
              <a:rPr lang="en-US" dirty="0"/>
              <a:t>service,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accent6"/>
                </a:solidFill>
              </a:rPr>
              <a:t>Hospitals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accent6"/>
                </a:solidFill>
              </a:rPr>
              <a:t>Highway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patrolling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team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F</a:t>
            </a:r>
            <a:r>
              <a:rPr lang="en-US" b="1" dirty="0" smtClean="0">
                <a:solidFill>
                  <a:schemeClr val="accent6"/>
                </a:solidFill>
              </a:rPr>
              <a:t>ire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brigade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accent6"/>
                </a:solidFill>
              </a:rPr>
              <a:t>Police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accent6"/>
                </a:solidFill>
              </a:rPr>
              <a:t>Family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member</a:t>
            </a:r>
            <a:r>
              <a:rPr lang="en-US" dirty="0"/>
              <a:t> of the vehicle owner, etc.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2" b="21758"/>
          <a:stretch/>
        </p:blipFill>
        <p:spPr>
          <a:xfrm>
            <a:off x="5673103" y="1987826"/>
            <a:ext cx="6140261" cy="27299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418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Collision Impact Detection Using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6530877" cy="499644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Importance</a:t>
            </a:r>
          </a:p>
          <a:p>
            <a:pPr lvl="0"/>
            <a:r>
              <a:rPr lang="en-US" dirty="0" smtClean="0"/>
              <a:t>If </a:t>
            </a:r>
            <a:r>
              <a:rPr lang="en-US" dirty="0"/>
              <a:t>a </a:t>
            </a:r>
            <a:r>
              <a:rPr lang="en-US" b="1" dirty="0">
                <a:solidFill>
                  <a:schemeClr val="accent6"/>
                </a:solidFill>
              </a:rPr>
              <a:t>single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accident</a:t>
            </a:r>
            <a:r>
              <a:rPr lang="en-US" dirty="0"/>
              <a:t> occur in along highway then it can be </a:t>
            </a:r>
            <a:r>
              <a:rPr lang="en-US" b="1" dirty="0">
                <a:solidFill>
                  <a:schemeClr val="accent6"/>
                </a:solidFill>
              </a:rPr>
              <a:t>managed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without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of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severity</a:t>
            </a:r>
            <a:r>
              <a:rPr lang="en-US" dirty="0"/>
              <a:t> of the collision.</a:t>
            </a:r>
          </a:p>
          <a:p>
            <a:pPr lvl="0"/>
            <a:r>
              <a:rPr lang="en-US" dirty="0" smtClean="0"/>
              <a:t>When </a:t>
            </a:r>
            <a:r>
              <a:rPr lang="en-US" b="1" dirty="0">
                <a:solidFill>
                  <a:schemeClr val="accent6"/>
                </a:solidFill>
              </a:rPr>
              <a:t>multiple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accident</a:t>
            </a:r>
            <a:r>
              <a:rPr lang="en-US" dirty="0"/>
              <a:t> occurs </a:t>
            </a:r>
            <a:r>
              <a:rPr lang="en-US" dirty="0" smtClean="0"/>
              <a:t>on the </a:t>
            </a:r>
            <a:r>
              <a:rPr lang="en-US" dirty="0"/>
              <a:t>highway then the </a:t>
            </a:r>
            <a:r>
              <a:rPr lang="en-US" b="1" dirty="0">
                <a:solidFill>
                  <a:schemeClr val="accent6"/>
                </a:solidFill>
              </a:rPr>
              <a:t>severity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b="1" dirty="0">
                <a:solidFill>
                  <a:schemeClr val="accent6"/>
                </a:solidFill>
              </a:rPr>
              <a:t>very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important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6"/>
                </a:solidFill>
              </a:rPr>
              <a:t>save</a:t>
            </a:r>
            <a:r>
              <a:rPr lang="en-US" dirty="0"/>
              <a:t> lives of the </a:t>
            </a:r>
            <a:r>
              <a:rPr lang="en-US" b="1" dirty="0">
                <a:solidFill>
                  <a:schemeClr val="accent6"/>
                </a:solidFill>
              </a:rPr>
              <a:t>very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serious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victims</a:t>
            </a:r>
            <a:r>
              <a:rPr lang="en-US" dirty="0"/>
              <a:t>.</a:t>
            </a:r>
          </a:p>
          <a:p>
            <a:pPr lvl="0"/>
            <a:r>
              <a:rPr lang="en-US" b="1" dirty="0">
                <a:solidFill>
                  <a:schemeClr val="accent6"/>
                </a:solidFill>
              </a:rPr>
              <a:t>Based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on</a:t>
            </a:r>
            <a:r>
              <a:rPr lang="en-US" dirty="0"/>
              <a:t> the data and </a:t>
            </a:r>
            <a:r>
              <a:rPr lang="en-US" b="1" dirty="0">
                <a:solidFill>
                  <a:schemeClr val="accent6"/>
                </a:solidFill>
              </a:rPr>
              <a:t>severity</a:t>
            </a:r>
            <a:r>
              <a:rPr lang="en-US" dirty="0"/>
              <a:t> impact, </a:t>
            </a:r>
            <a:r>
              <a:rPr lang="en-US" b="1" dirty="0">
                <a:solidFill>
                  <a:schemeClr val="accent6"/>
                </a:solidFill>
              </a:rPr>
              <a:t>all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emergency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help</a:t>
            </a:r>
            <a:r>
              <a:rPr lang="en-US" dirty="0"/>
              <a:t> will be </a:t>
            </a:r>
            <a:r>
              <a:rPr lang="en-US" b="1" dirty="0">
                <a:solidFill>
                  <a:schemeClr val="accent6"/>
                </a:solidFill>
              </a:rPr>
              <a:t>reached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timely</a:t>
            </a:r>
            <a:r>
              <a:rPr lang="en-US" dirty="0"/>
              <a:t> at the point.</a:t>
            </a:r>
          </a:p>
          <a:p>
            <a:pPr lvl="0"/>
            <a:r>
              <a:rPr lang="en-US" dirty="0" smtClean="0"/>
              <a:t>Thus</a:t>
            </a:r>
            <a:r>
              <a:rPr lang="en-US" dirty="0"/>
              <a:t>, we </a:t>
            </a:r>
            <a:r>
              <a:rPr lang="en-US" b="1" dirty="0">
                <a:solidFill>
                  <a:schemeClr val="accent6"/>
                </a:solidFill>
              </a:rPr>
              <a:t>need</a:t>
            </a:r>
            <a:r>
              <a:rPr lang="en-US" dirty="0"/>
              <a:t> an </a:t>
            </a:r>
            <a:r>
              <a:rPr lang="en-US" b="1" dirty="0">
                <a:solidFill>
                  <a:schemeClr val="accent6"/>
                </a:solidFill>
              </a:rPr>
              <a:t>IoT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based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system</a:t>
            </a:r>
            <a:r>
              <a:rPr lang="en-US" dirty="0"/>
              <a:t> that </a:t>
            </a:r>
            <a:r>
              <a:rPr lang="en-US" dirty="0" smtClean="0"/>
              <a:t>sense </a:t>
            </a:r>
            <a:r>
              <a:rPr lang="en-US" dirty="0"/>
              <a:t>the </a:t>
            </a:r>
            <a:r>
              <a:rPr lang="en-US" dirty="0" smtClean="0"/>
              <a:t>necessary parameters </a:t>
            </a:r>
            <a:r>
              <a:rPr lang="en-US" dirty="0"/>
              <a:t>of the </a:t>
            </a:r>
            <a:r>
              <a:rPr lang="en-US" dirty="0" smtClean="0"/>
              <a:t>collision.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57" y="1833483"/>
            <a:ext cx="5433534" cy="3056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501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Collision Impact Detection Using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3932819" cy="334025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Requirements for IoT</a:t>
            </a:r>
            <a:r>
              <a:rPr lang="en-US" b="1" dirty="0">
                <a:solidFill>
                  <a:schemeClr val="accent6"/>
                </a:solidFill>
              </a:rPr>
              <a:t> Setup </a:t>
            </a:r>
            <a:endParaRPr lang="en-US" b="1" dirty="0" smtClean="0">
              <a:solidFill>
                <a:schemeClr val="accent6"/>
              </a:solidFill>
            </a:endParaRPr>
          </a:p>
          <a:p>
            <a:r>
              <a:rPr lang="en-US" dirty="0" smtClean="0"/>
              <a:t>Sensors</a:t>
            </a:r>
          </a:p>
          <a:p>
            <a:pPr lvl="1"/>
            <a:r>
              <a:rPr lang="en-US" dirty="0" smtClean="0"/>
              <a:t>FSR Sensor</a:t>
            </a:r>
          </a:p>
          <a:p>
            <a:pPr lvl="1"/>
            <a:r>
              <a:rPr lang="en-US" dirty="0" smtClean="0"/>
              <a:t>Fire Sensor</a:t>
            </a:r>
          </a:p>
          <a:p>
            <a:pPr lvl="1"/>
            <a:r>
              <a:rPr lang="en-US" dirty="0"/>
              <a:t>GPS Sensor</a:t>
            </a:r>
          </a:p>
          <a:p>
            <a:r>
              <a:rPr lang="en-US" dirty="0" smtClean="0"/>
              <a:t>Cameras</a:t>
            </a:r>
          </a:p>
          <a:p>
            <a:r>
              <a:rPr lang="en-US" dirty="0" smtClean="0"/>
              <a:t>OBD Access </a:t>
            </a:r>
          </a:p>
          <a:p>
            <a:r>
              <a:rPr lang="en-US" dirty="0" smtClean="0"/>
              <a:t>Controlling</a:t>
            </a:r>
          </a:p>
          <a:p>
            <a:pPr lvl="1"/>
            <a:r>
              <a:rPr lang="en-US" dirty="0"/>
              <a:t>Raspberry Pi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5330044" y="4427531"/>
            <a:ext cx="2781542" cy="892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WAN Connectivity</a:t>
            </a:r>
          </a:p>
          <a:p>
            <a:r>
              <a:rPr lang="en-US" dirty="0" smtClean="0"/>
              <a:t>Cloud Services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8159358" y="1236336"/>
            <a:ext cx="3824186" cy="1457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 Monitoring and Analysis</a:t>
            </a:r>
          </a:p>
          <a:p>
            <a:pPr lvl="1"/>
            <a:r>
              <a:rPr lang="en-US" dirty="0" smtClean="0"/>
              <a:t>PC</a:t>
            </a:r>
          </a:p>
          <a:p>
            <a:pPr lvl="1"/>
            <a:r>
              <a:rPr lang="en-US" dirty="0" smtClean="0"/>
              <a:t>Mobile</a:t>
            </a:r>
          </a:p>
          <a:p>
            <a:pPr lvl="1"/>
            <a:r>
              <a:rPr lang="en-US" dirty="0" smtClean="0"/>
              <a:t>Tablet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764" y="1236336"/>
            <a:ext cx="3701180" cy="264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8" t="27230" r="17949" b="7041"/>
          <a:stretch/>
        </p:blipFill>
        <p:spPr>
          <a:xfrm>
            <a:off x="9094658" y="2734513"/>
            <a:ext cx="2853006" cy="28694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61" y="3698489"/>
            <a:ext cx="5384249" cy="30286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65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Collision Impact Detection Using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774544"/>
            <a:ext cx="1968077" cy="44139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Architecture</a:t>
            </a:r>
            <a:endParaRPr lang="en-US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5696797" y="2554325"/>
            <a:ext cx="2507043" cy="1577647"/>
            <a:chOff x="5696797" y="2554325"/>
            <a:chExt cx="2507043" cy="1577647"/>
          </a:xfrm>
        </p:grpSpPr>
        <p:cxnSp>
          <p:nvCxnSpPr>
            <p:cNvPr id="35" name="Straight Arrow Connector 34"/>
            <p:cNvCxnSpPr>
              <a:stCxn id="10" idx="3"/>
              <a:endCxn id="11" idx="1"/>
            </p:cNvCxnSpPr>
            <p:nvPr/>
          </p:nvCxnSpPr>
          <p:spPr>
            <a:xfrm>
              <a:off x="5975795" y="3661893"/>
              <a:ext cx="86288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Group 142"/>
            <p:cNvGrpSpPr/>
            <p:nvPr/>
          </p:nvGrpSpPr>
          <p:grpSpPr>
            <a:xfrm>
              <a:off x="5696797" y="2554325"/>
              <a:ext cx="2507043" cy="1577647"/>
              <a:chOff x="5696797" y="2554325"/>
              <a:chExt cx="2507043" cy="157764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5696797" y="2554325"/>
                <a:ext cx="2507043" cy="1577647"/>
                <a:chOff x="5696797" y="2554325"/>
                <a:chExt cx="2507043" cy="1577647"/>
              </a:xfrm>
            </p:grpSpPr>
            <p:sp>
              <p:nvSpPr>
                <p:cNvPr id="11" name="Rounded Rectangle 10"/>
                <p:cNvSpPr/>
                <p:nvPr/>
              </p:nvSpPr>
              <p:spPr>
                <a:xfrm>
                  <a:off x="6838679" y="3191814"/>
                  <a:ext cx="1365161" cy="94015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Cloud Services</a:t>
                  </a:r>
                  <a:endParaRPr lang="en-US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696797" y="2554325"/>
                  <a:ext cx="210346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Central and Remote </a:t>
                  </a:r>
                </a:p>
                <a:p>
                  <a:pPr algn="ctr"/>
                  <a:r>
                    <a:rPr lang="en-US" dirty="0" smtClean="0"/>
                    <a:t>Storage/Analysis</a:t>
                  </a:r>
                  <a:endParaRPr lang="en-US" dirty="0"/>
                </a:p>
              </p:txBody>
            </p:sp>
          </p:grpSp>
          <p:sp>
            <p:nvSpPr>
              <p:cNvPr id="69" name="TextBox 68"/>
              <p:cNvSpPr txBox="1"/>
              <p:nvPr/>
            </p:nvSpPr>
            <p:spPr>
              <a:xfrm>
                <a:off x="5895304" y="3338727"/>
                <a:ext cx="10129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Internet Gateway</a:t>
                </a:r>
                <a:endParaRPr lang="en-US" dirty="0"/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8203840" y="3191814"/>
            <a:ext cx="3845454" cy="1651620"/>
            <a:chOff x="8203840" y="3191814"/>
            <a:chExt cx="3845454" cy="1651620"/>
          </a:xfrm>
        </p:grpSpPr>
        <p:grpSp>
          <p:nvGrpSpPr>
            <p:cNvPr id="37" name="Group 36"/>
            <p:cNvGrpSpPr/>
            <p:nvPr/>
          </p:nvGrpSpPr>
          <p:grpSpPr>
            <a:xfrm>
              <a:off x="9945832" y="3191814"/>
              <a:ext cx="2103462" cy="1651620"/>
              <a:chOff x="9945832" y="3191814"/>
              <a:chExt cx="2103462" cy="1651620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10314983" y="3191814"/>
                <a:ext cx="1365161" cy="940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Data Analytics</a:t>
                </a:r>
                <a:endParaRPr lang="en-US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9945832" y="4197103"/>
                <a:ext cx="2103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Research / Decision Making</a:t>
                </a:r>
                <a:endParaRPr lang="en-US" dirty="0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8203840" y="3310416"/>
              <a:ext cx="2111143" cy="369332"/>
              <a:chOff x="8203840" y="3310416"/>
              <a:chExt cx="2111143" cy="369332"/>
            </a:xfrm>
          </p:grpSpPr>
          <p:cxnSp>
            <p:nvCxnSpPr>
              <p:cNvPr id="47" name="Straight Arrow Connector 46"/>
              <p:cNvCxnSpPr>
                <a:stCxn id="11" idx="3"/>
                <a:endCxn id="14" idx="1"/>
              </p:cNvCxnSpPr>
              <p:nvPr/>
            </p:nvCxnSpPr>
            <p:spPr>
              <a:xfrm>
                <a:off x="8203840" y="3661893"/>
                <a:ext cx="211114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9322009" y="3310416"/>
                <a:ext cx="972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Internet</a:t>
                </a:r>
                <a:endParaRPr lang="en-US" dirty="0"/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7521260" y="4131972"/>
            <a:ext cx="2780846" cy="1727915"/>
            <a:chOff x="7521260" y="4131972"/>
            <a:chExt cx="2780846" cy="1727915"/>
          </a:xfrm>
        </p:grpSpPr>
        <p:sp>
          <p:nvSpPr>
            <p:cNvPr id="15" name="Rounded Rectangle 14"/>
            <p:cNvSpPr/>
            <p:nvPr/>
          </p:nvSpPr>
          <p:spPr>
            <a:xfrm>
              <a:off x="8936945" y="4919729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Vehicle Owner</a:t>
              </a:r>
            </a:p>
            <a:p>
              <a:pPr algn="ctr"/>
              <a:r>
                <a:rPr lang="en-US" dirty="0" smtClean="0"/>
                <a:t>Family</a:t>
              </a:r>
              <a:endParaRPr lang="en-US" dirty="0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7521260" y="4131972"/>
              <a:ext cx="2098266" cy="787757"/>
              <a:chOff x="7521260" y="4131972"/>
              <a:chExt cx="2098266" cy="787757"/>
            </a:xfrm>
          </p:grpSpPr>
          <p:cxnSp>
            <p:nvCxnSpPr>
              <p:cNvPr id="49" name="Straight Arrow Connector 48"/>
              <p:cNvCxnSpPr>
                <a:stCxn id="11" idx="2"/>
                <a:endCxn id="15" idx="0"/>
              </p:cNvCxnSpPr>
              <p:nvPr/>
            </p:nvCxnSpPr>
            <p:spPr>
              <a:xfrm>
                <a:off x="7521260" y="4131972"/>
                <a:ext cx="2098266" cy="7877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/>
              <p:cNvSpPr txBox="1"/>
              <p:nvPr/>
            </p:nvSpPr>
            <p:spPr>
              <a:xfrm>
                <a:off x="8646869" y="4341185"/>
                <a:ext cx="972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Internet</a:t>
                </a:r>
                <a:endParaRPr lang="en-US" dirty="0"/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2853126" y="3191814"/>
            <a:ext cx="4806099" cy="1568635"/>
            <a:chOff x="2853126" y="3191814"/>
            <a:chExt cx="4806099" cy="1568635"/>
          </a:xfrm>
        </p:grpSpPr>
        <p:grpSp>
          <p:nvGrpSpPr>
            <p:cNvPr id="30" name="Group 29"/>
            <p:cNvGrpSpPr/>
            <p:nvPr/>
          </p:nvGrpSpPr>
          <p:grpSpPr>
            <a:xfrm>
              <a:off x="4610634" y="3191814"/>
              <a:ext cx="3048591" cy="1568635"/>
              <a:chOff x="4610634" y="3191814"/>
              <a:chExt cx="3048591" cy="1568635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4610634" y="3191814"/>
                <a:ext cx="1365161" cy="940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Vehicle Computer  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246401" y="4114118"/>
                <a:ext cx="24128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Within Vehicle for Local Analysis and Processing</a:t>
                </a:r>
                <a:endParaRPr lang="en-US" dirty="0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2853126" y="3328164"/>
              <a:ext cx="1757508" cy="646331"/>
              <a:chOff x="2723482" y="3475078"/>
              <a:chExt cx="1757508" cy="646331"/>
            </a:xfrm>
          </p:grpSpPr>
          <p:cxnSp>
            <p:nvCxnSpPr>
              <p:cNvPr id="111" name="Straight Arrow Connector 110"/>
              <p:cNvCxnSpPr>
                <a:stCxn id="109" idx="3"/>
                <a:endCxn id="10" idx="1"/>
              </p:cNvCxnSpPr>
              <p:nvPr/>
            </p:nvCxnSpPr>
            <p:spPr>
              <a:xfrm flipV="1">
                <a:off x="2798047" y="3808807"/>
                <a:ext cx="1682943" cy="126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Box 114"/>
              <p:cNvSpPr txBox="1"/>
              <p:nvPr/>
            </p:nvSpPr>
            <p:spPr>
              <a:xfrm>
                <a:off x="2723482" y="3475078"/>
                <a:ext cx="1178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Wired / Bluetooth</a:t>
                </a:r>
                <a:endParaRPr lang="en-US" dirty="0"/>
              </a:p>
            </p:txBody>
          </p:sp>
        </p:grpSp>
      </p:grpSp>
      <p:grpSp>
        <p:nvGrpSpPr>
          <p:cNvPr id="141" name="Group 140"/>
          <p:cNvGrpSpPr/>
          <p:nvPr/>
        </p:nvGrpSpPr>
        <p:grpSpPr>
          <a:xfrm>
            <a:off x="943711" y="2910955"/>
            <a:ext cx="1983980" cy="1456285"/>
            <a:chOff x="3994796" y="4713636"/>
            <a:chExt cx="1983980" cy="1456285"/>
          </a:xfrm>
        </p:grpSpPr>
        <p:sp>
          <p:nvSpPr>
            <p:cNvPr id="109" name="Rounded Rectangle 108"/>
            <p:cNvSpPr/>
            <p:nvPr/>
          </p:nvSpPr>
          <p:spPr>
            <a:xfrm>
              <a:off x="4613615" y="5007135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FSR </a:t>
              </a:r>
            </a:p>
            <a:p>
              <a:pPr algn="ctr"/>
              <a:r>
                <a:rPr lang="en-US" dirty="0" smtClean="0"/>
                <a:t>Sensor Nodes</a:t>
              </a:r>
              <a:endParaRPr lang="en-US" dirty="0"/>
            </a:p>
          </p:txBody>
        </p:sp>
        <p:sp>
          <p:nvSpPr>
            <p:cNvPr id="116" name="TextBox 115"/>
            <p:cNvSpPr txBox="1"/>
            <p:nvPr/>
          </p:nvSpPr>
          <p:spPr>
            <a:xfrm rot="16200000">
              <a:off x="3589819" y="5118613"/>
              <a:ext cx="14562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Severity Impact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725" y="3661893"/>
            <a:ext cx="4701691" cy="2620193"/>
            <a:chOff x="725" y="3661893"/>
            <a:chExt cx="4701691" cy="2620193"/>
          </a:xfrm>
        </p:grpSpPr>
        <p:grpSp>
          <p:nvGrpSpPr>
            <p:cNvPr id="137" name="Group 136"/>
            <p:cNvGrpSpPr/>
            <p:nvPr/>
          </p:nvGrpSpPr>
          <p:grpSpPr>
            <a:xfrm>
              <a:off x="3037683" y="3661893"/>
              <a:ext cx="1664733" cy="1656757"/>
              <a:chOff x="3037683" y="3661893"/>
              <a:chExt cx="1664733" cy="1656757"/>
            </a:xfrm>
          </p:grpSpPr>
          <p:cxnSp>
            <p:nvCxnSpPr>
              <p:cNvPr id="94" name="Elbow Connector 93"/>
              <p:cNvCxnSpPr>
                <a:stCxn id="83" idx="3"/>
                <a:endCxn id="10" idx="1"/>
              </p:cNvCxnSpPr>
              <p:nvPr/>
            </p:nvCxnSpPr>
            <p:spPr>
              <a:xfrm flipV="1">
                <a:off x="3369631" y="3661893"/>
                <a:ext cx="1241003" cy="1335750"/>
              </a:xfrm>
              <a:prstGeom prst="bentConnector3">
                <a:avLst>
                  <a:gd name="adj1" fmla="val 47544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/>
              <p:cNvSpPr txBox="1"/>
              <p:nvPr/>
            </p:nvSpPr>
            <p:spPr>
              <a:xfrm>
                <a:off x="3037683" y="4949318"/>
                <a:ext cx="1664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Bluetooth</a:t>
                </a:r>
                <a:endParaRPr lang="en-US" dirty="0"/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725" y="3710548"/>
              <a:ext cx="3368906" cy="2571538"/>
              <a:chOff x="725" y="3710548"/>
              <a:chExt cx="3368906" cy="2571538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443062" y="4508885"/>
                <a:ext cx="2926569" cy="977515"/>
                <a:chOff x="268376" y="1845714"/>
                <a:chExt cx="2926569" cy="977515"/>
              </a:xfrm>
            </p:grpSpPr>
            <p:sp>
              <p:nvSpPr>
                <p:cNvPr id="83" name="Rounded Rectangle 82"/>
                <p:cNvSpPr/>
                <p:nvPr/>
              </p:nvSpPr>
              <p:spPr>
                <a:xfrm>
                  <a:off x="268376" y="1845714"/>
                  <a:ext cx="2926569" cy="977515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ounded Rectangle 84"/>
                <p:cNvSpPr/>
                <p:nvPr/>
              </p:nvSpPr>
              <p:spPr>
                <a:xfrm>
                  <a:off x="1838901" y="2009980"/>
                  <a:ext cx="1131555" cy="64633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Speed</a:t>
                  </a:r>
                  <a:endParaRPr lang="en-US" dirty="0"/>
                </a:p>
              </p:txBody>
            </p:sp>
            <p:sp>
              <p:nvSpPr>
                <p:cNvPr id="86" name="Rounded Rectangle 85"/>
                <p:cNvSpPr/>
                <p:nvPr/>
              </p:nvSpPr>
              <p:spPr>
                <a:xfrm>
                  <a:off x="375869" y="2009982"/>
                  <a:ext cx="1131555" cy="64633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OBD</a:t>
                  </a:r>
                </a:p>
              </p:txBody>
            </p:sp>
            <p:cxnSp>
              <p:nvCxnSpPr>
                <p:cNvPr id="88" name="Elbow Connector 87"/>
                <p:cNvCxnSpPr>
                  <a:stCxn id="86" idx="3"/>
                  <a:endCxn id="85" idx="1"/>
                </p:cNvCxnSpPr>
                <p:nvPr/>
              </p:nvCxnSpPr>
              <p:spPr>
                <a:xfrm flipV="1">
                  <a:off x="1507424" y="2333146"/>
                  <a:ext cx="331477" cy="2"/>
                </a:xfrm>
                <a:prstGeom prst="bent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" name="Rectangle 99"/>
              <p:cNvSpPr/>
              <p:nvPr/>
            </p:nvSpPr>
            <p:spPr>
              <a:xfrm rot="16200000">
                <a:off x="-1100378" y="4811651"/>
                <a:ext cx="25715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On Board Diagnostics Unit</a:t>
                </a:r>
                <a:endParaRPr lang="en-US" dirty="0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652100" y="5490555"/>
                <a:ext cx="1096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For Speed</a:t>
                </a:r>
                <a:endParaRPr lang="en-US" dirty="0"/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-47210" y="1438764"/>
            <a:ext cx="4657844" cy="2223129"/>
            <a:chOff x="-47210" y="1438764"/>
            <a:chExt cx="4657844" cy="2223129"/>
          </a:xfrm>
        </p:grpSpPr>
        <p:grpSp>
          <p:nvGrpSpPr>
            <p:cNvPr id="39" name="Group 38"/>
            <p:cNvGrpSpPr/>
            <p:nvPr/>
          </p:nvGrpSpPr>
          <p:grpSpPr>
            <a:xfrm>
              <a:off x="-47210" y="1438764"/>
              <a:ext cx="4657844" cy="2223129"/>
              <a:chOff x="-47210" y="1438764"/>
              <a:chExt cx="4657844" cy="2223129"/>
            </a:xfrm>
          </p:grpSpPr>
          <p:grpSp>
            <p:nvGrpSpPr>
              <p:cNvPr id="135" name="Group 134"/>
              <p:cNvGrpSpPr/>
              <p:nvPr/>
            </p:nvGrpSpPr>
            <p:grpSpPr>
              <a:xfrm>
                <a:off x="3236123" y="1998626"/>
                <a:ext cx="1374511" cy="1663267"/>
                <a:chOff x="3236123" y="1998626"/>
                <a:chExt cx="1374511" cy="1663267"/>
              </a:xfrm>
            </p:grpSpPr>
            <p:cxnSp>
              <p:nvCxnSpPr>
                <p:cNvPr id="90" name="Elbow Connector 89"/>
                <p:cNvCxnSpPr>
                  <a:stCxn id="80" idx="3"/>
                  <a:endCxn id="10" idx="1"/>
                </p:cNvCxnSpPr>
                <p:nvPr/>
              </p:nvCxnSpPr>
              <p:spPr>
                <a:xfrm>
                  <a:off x="3296543" y="2329165"/>
                  <a:ext cx="1314091" cy="1332728"/>
                </a:xfrm>
                <a:prstGeom prst="bentConnector3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/>
                <p:cNvSpPr txBox="1"/>
                <p:nvPr/>
              </p:nvSpPr>
              <p:spPr>
                <a:xfrm>
                  <a:off x="3236123" y="1998626"/>
                  <a:ext cx="6701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USB</a:t>
                  </a:r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>
                <a:off x="369974" y="1806202"/>
                <a:ext cx="2926569" cy="1045926"/>
                <a:chOff x="268376" y="1806202"/>
                <a:chExt cx="2926569" cy="1045926"/>
              </a:xfrm>
            </p:grpSpPr>
            <p:sp>
              <p:nvSpPr>
                <p:cNvPr id="80" name="Rounded Rectangle 79"/>
                <p:cNvSpPr/>
                <p:nvPr/>
              </p:nvSpPr>
              <p:spPr>
                <a:xfrm>
                  <a:off x="268376" y="1806202"/>
                  <a:ext cx="2926569" cy="1045926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ounded Rectangle 75"/>
                <p:cNvSpPr/>
                <p:nvPr/>
              </p:nvSpPr>
              <p:spPr>
                <a:xfrm>
                  <a:off x="375869" y="2009982"/>
                  <a:ext cx="1131555" cy="64633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Camera</a:t>
                  </a:r>
                  <a:endParaRPr lang="en-US" dirty="0"/>
                </a:p>
              </p:txBody>
            </p:sp>
          </p:grpSp>
          <p:sp>
            <p:nvSpPr>
              <p:cNvPr id="99" name="Rectangle 98"/>
              <p:cNvSpPr/>
              <p:nvPr/>
            </p:nvSpPr>
            <p:spPr>
              <a:xfrm rot="16200000">
                <a:off x="-568026" y="2119168"/>
                <a:ext cx="14109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Camera Units</a:t>
                </a:r>
                <a:endParaRPr lang="en-US" dirty="0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52100" y="1438764"/>
                <a:ext cx="23679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For Passenger Counting</a:t>
                </a:r>
                <a:endParaRPr lang="en-US" dirty="0"/>
              </a:p>
            </p:txBody>
          </p:sp>
        </p:grpSp>
        <p:grpSp>
          <p:nvGrpSpPr>
            <p:cNvPr id="132" name="Group 131"/>
            <p:cNvGrpSpPr/>
            <p:nvPr/>
          </p:nvGrpSpPr>
          <p:grpSpPr>
            <a:xfrm>
              <a:off x="1609022" y="2043039"/>
              <a:ext cx="1434089" cy="580218"/>
              <a:chOff x="1609022" y="2043039"/>
              <a:chExt cx="1434089" cy="580218"/>
            </a:xfrm>
          </p:grpSpPr>
          <p:cxnSp>
            <p:nvCxnSpPr>
              <p:cNvPr id="122" name="Straight Arrow Connector 121"/>
              <p:cNvCxnSpPr>
                <a:stCxn id="76" idx="3"/>
                <a:endCxn id="120" idx="1"/>
              </p:cNvCxnSpPr>
              <p:nvPr/>
            </p:nvCxnSpPr>
            <p:spPr>
              <a:xfrm>
                <a:off x="1609022" y="2333148"/>
                <a:ext cx="2185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Rounded Rectangle 119"/>
              <p:cNvSpPr/>
              <p:nvPr/>
            </p:nvSpPr>
            <p:spPr>
              <a:xfrm>
                <a:off x="1827543" y="2043039"/>
                <a:ext cx="1215568" cy="5802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Passenger Count</a:t>
                </a:r>
                <a:endParaRPr lang="en-US" dirty="0"/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7521260" y="1148344"/>
            <a:ext cx="4696140" cy="2043470"/>
            <a:chOff x="7521260" y="1148344"/>
            <a:chExt cx="4696140" cy="2043470"/>
          </a:xfrm>
        </p:grpSpPr>
        <p:grpSp>
          <p:nvGrpSpPr>
            <p:cNvPr id="91" name="Group 90"/>
            <p:cNvGrpSpPr/>
            <p:nvPr/>
          </p:nvGrpSpPr>
          <p:grpSpPr>
            <a:xfrm>
              <a:off x="7521260" y="1453260"/>
              <a:ext cx="2582905" cy="1738554"/>
              <a:chOff x="7528701" y="5135202"/>
              <a:chExt cx="2582905" cy="1738554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8338641" y="5135202"/>
                <a:ext cx="1772965" cy="9311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Emergency Help </a:t>
                </a:r>
              </a:p>
              <a:p>
                <a:pPr algn="ctr"/>
                <a:r>
                  <a:rPr lang="en-US" dirty="0" smtClean="0"/>
                  <a:t>Service Provider</a:t>
                </a:r>
                <a:endParaRPr lang="en-US" dirty="0"/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7528701" y="6066314"/>
                <a:ext cx="1971560" cy="807442"/>
                <a:chOff x="7528701" y="6066314"/>
                <a:chExt cx="1971560" cy="807442"/>
              </a:xfrm>
            </p:grpSpPr>
            <p:cxnSp>
              <p:nvCxnSpPr>
                <p:cNvPr id="95" name="Straight Arrow Connector 94"/>
                <p:cNvCxnSpPr>
                  <a:stCxn id="11" idx="0"/>
                  <a:endCxn id="92" idx="2"/>
                </p:cNvCxnSpPr>
                <p:nvPr/>
              </p:nvCxnSpPr>
              <p:spPr>
                <a:xfrm flipV="1">
                  <a:off x="7528701" y="6066314"/>
                  <a:ext cx="1696423" cy="80744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TextBox 95"/>
                <p:cNvSpPr txBox="1"/>
                <p:nvPr/>
              </p:nvSpPr>
              <p:spPr>
                <a:xfrm>
                  <a:off x="8527605" y="6344670"/>
                  <a:ext cx="9726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Internet</a:t>
                  </a:r>
                  <a:endParaRPr lang="en-US" dirty="0"/>
                </a:p>
              </p:txBody>
            </p:sp>
          </p:grpSp>
        </p:grpSp>
        <p:sp>
          <p:nvSpPr>
            <p:cNvPr id="101" name="TextBox 100"/>
            <p:cNvSpPr txBox="1"/>
            <p:nvPr/>
          </p:nvSpPr>
          <p:spPr>
            <a:xfrm>
              <a:off x="10053023" y="1148344"/>
              <a:ext cx="216437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Ambulance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Hospitals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</a:t>
              </a:r>
              <a:r>
                <a:rPr lang="en-US" dirty="0" smtClean="0"/>
                <a:t>ighway Patrolling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Fire Brigade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Police</a:t>
              </a:r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178136" y="1034798"/>
            <a:ext cx="1843220" cy="2157016"/>
            <a:chOff x="4178136" y="1034798"/>
            <a:chExt cx="1843220" cy="2157016"/>
          </a:xfrm>
        </p:grpSpPr>
        <p:grpSp>
          <p:nvGrpSpPr>
            <p:cNvPr id="105" name="Group 104"/>
            <p:cNvGrpSpPr/>
            <p:nvPr/>
          </p:nvGrpSpPr>
          <p:grpSpPr>
            <a:xfrm>
              <a:off x="4565071" y="1034798"/>
              <a:ext cx="1456285" cy="1323995"/>
              <a:chOff x="4554667" y="4623298"/>
              <a:chExt cx="1456285" cy="1323995"/>
            </a:xfrm>
          </p:grpSpPr>
          <p:sp>
            <p:nvSpPr>
              <p:cNvPr id="106" name="Rounded Rectangle 105"/>
              <p:cNvSpPr/>
              <p:nvPr/>
            </p:nvSpPr>
            <p:spPr>
              <a:xfrm>
                <a:off x="4613615" y="5007135"/>
                <a:ext cx="1365161" cy="940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GPS </a:t>
                </a:r>
              </a:p>
              <a:p>
                <a:pPr algn="ctr"/>
                <a:r>
                  <a:rPr lang="en-US" dirty="0" smtClean="0"/>
                  <a:t>Node</a:t>
                </a:r>
                <a:endParaRPr lang="en-US" dirty="0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4554667" y="4623298"/>
                <a:ext cx="14562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For Location </a:t>
                </a: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4178136" y="2358793"/>
              <a:ext cx="1278300" cy="833021"/>
              <a:chOff x="4178136" y="2358793"/>
              <a:chExt cx="1278300" cy="833021"/>
            </a:xfrm>
          </p:grpSpPr>
          <p:cxnSp>
            <p:nvCxnSpPr>
              <p:cNvPr id="44" name="Straight Arrow Connector 43"/>
              <p:cNvCxnSpPr>
                <a:stCxn id="106" idx="2"/>
                <a:endCxn id="10" idx="0"/>
              </p:cNvCxnSpPr>
              <p:nvPr/>
            </p:nvCxnSpPr>
            <p:spPr>
              <a:xfrm flipH="1">
                <a:off x="5293215" y="2358793"/>
                <a:ext cx="13385" cy="83302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/>
              <p:cNvSpPr/>
              <p:nvPr/>
            </p:nvSpPr>
            <p:spPr>
              <a:xfrm>
                <a:off x="4178136" y="2393713"/>
                <a:ext cx="12783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Wired / </a:t>
                </a:r>
                <a:r>
                  <a:rPr lang="en-US" dirty="0" smtClean="0"/>
                  <a:t>Bluetooth</a:t>
                </a:r>
                <a:endParaRPr lang="en-US" dirty="0"/>
              </a:p>
            </p:txBody>
          </p:sp>
        </p:grpSp>
      </p:grpSp>
      <p:grpSp>
        <p:nvGrpSpPr>
          <p:cNvPr id="112" name="Group 111"/>
          <p:cNvGrpSpPr/>
          <p:nvPr/>
        </p:nvGrpSpPr>
        <p:grpSpPr>
          <a:xfrm rot="10800000">
            <a:off x="4272218" y="4140815"/>
            <a:ext cx="1939039" cy="2144534"/>
            <a:chOff x="4386005" y="1047279"/>
            <a:chExt cx="1939039" cy="2144534"/>
          </a:xfrm>
        </p:grpSpPr>
        <p:grpSp>
          <p:nvGrpSpPr>
            <p:cNvPr id="113" name="Group 112"/>
            <p:cNvGrpSpPr/>
            <p:nvPr/>
          </p:nvGrpSpPr>
          <p:grpSpPr>
            <a:xfrm>
              <a:off x="4386005" y="1047279"/>
              <a:ext cx="1841191" cy="1311514"/>
              <a:chOff x="4375601" y="4635779"/>
              <a:chExt cx="1841191" cy="1311514"/>
            </a:xfrm>
          </p:grpSpPr>
          <p:sp>
            <p:nvSpPr>
              <p:cNvPr id="119" name="Rounded Rectangle 118"/>
              <p:cNvSpPr/>
              <p:nvPr/>
            </p:nvSpPr>
            <p:spPr>
              <a:xfrm rot="10800000">
                <a:off x="4613615" y="5007135"/>
                <a:ext cx="1365161" cy="940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Fire </a:t>
                </a:r>
              </a:p>
              <a:p>
                <a:pPr algn="ctr"/>
                <a:r>
                  <a:rPr lang="en-US" dirty="0" smtClean="0"/>
                  <a:t>Sensor</a:t>
                </a:r>
              </a:p>
              <a:p>
                <a:pPr algn="ctr"/>
                <a:r>
                  <a:rPr lang="en-US" dirty="0" smtClean="0"/>
                  <a:t>Node</a:t>
                </a:r>
                <a:endParaRPr lang="en-US" dirty="0"/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 rot="10800000">
                <a:off x="4375601" y="4635779"/>
                <a:ext cx="1841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For Detecting Fire</a:t>
                </a: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5234907" y="2358793"/>
              <a:ext cx="1090137" cy="833020"/>
              <a:chOff x="5234907" y="2358793"/>
              <a:chExt cx="1090137" cy="833020"/>
            </a:xfrm>
          </p:grpSpPr>
          <p:cxnSp>
            <p:nvCxnSpPr>
              <p:cNvPr id="117" name="Straight Arrow Connector 116"/>
              <p:cNvCxnSpPr>
                <a:stCxn id="119" idx="0"/>
              </p:cNvCxnSpPr>
              <p:nvPr/>
            </p:nvCxnSpPr>
            <p:spPr>
              <a:xfrm rot="10800000" flipV="1">
                <a:off x="5293215" y="2358793"/>
                <a:ext cx="13384" cy="8330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Rectangle 117"/>
              <p:cNvSpPr/>
              <p:nvPr/>
            </p:nvSpPr>
            <p:spPr>
              <a:xfrm rot="10800000">
                <a:off x="5234907" y="2458965"/>
                <a:ext cx="109013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Wired / </a:t>
                </a:r>
                <a:r>
                  <a:rPr lang="en-US" dirty="0" smtClean="0"/>
                  <a:t>Bluetooth</a:t>
                </a:r>
                <a:endParaRPr lang="en-US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5490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Collision Impact Detection Using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23688"/>
            <a:ext cx="7329794" cy="5679024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How it works</a:t>
            </a:r>
          </a:p>
          <a:p>
            <a:pPr lvl="0"/>
            <a:r>
              <a:rPr lang="en-US" b="1" dirty="0">
                <a:solidFill>
                  <a:schemeClr val="accent6"/>
                </a:solidFill>
              </a:rPr>
              <a:t>Force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sensitive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resistor</a:t>
            </a:r>
            <a:r>
              <a:rPr lang="en-US" dirty="0"/>
              <a:t> (FSR) sensors are useful to </a:t>
            </a:r>
            <a:r>
              <a:rPr lang="en-US" b="1" dirty="0">
                <a:solidFill>
                  <a:schemeClr val="accent6"/>
                </a:solidFill>
              </a:rPr>
              <a:t>measure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pressure</a:t>
            </a:r>
            <a:r>
              <a:rPr lang="en-US" dirty="0"/>
              <a:t> applied on the vehicle during the collision.</a:t>
            </a:r>
          </a:p>
          <a:p>
            <a:pPr lvl="0"/>
            <a:r>
              <a:rPr lang="en-US" dirty="0"/>
              <a:t>The FSR sensor </a:t>
            </a:r>
            <a:r>
              <a:rPr lang="en-US" dirty="0" smtClean="0"/>
              <a:t>are </a:t>
            </a:r>
            <a:r>
              <a:rPr lang="en-US" b="1" dirty="0">
                <a:solidFill>
                  <a:schemeClr val="accent6"/>
                </a:solidFill>
              </a:rPr>
              <a:t>mounted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on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vehicle</a:t>
            </a:r>
            <a:r>
              <a:rPr lang="en-US" dirty="0"/>
              <a:t> at the places where </a:t>
            </a:r>
            <a:r>
              <a:rPr lang="en-US" b="1" dirty="0">
                <a:solidFill>
                  <a:schemeClr val="accent6"/>
                </a:solidFill>
              </a:rPr>
              <a:t>impact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probability</a:t>
            </a:r>
            <a:r>
              <a:rPr lang="en-US" dirty="0"/>
              <a:t> is </a:t>
            </a:r>
            <a:r>
              <a:rPr lang="en-US" b="1" dirty="0">
                <a:solidFill>
                  <a:schemeClr val="accent6"/>
                </a:solidFill>
              </a:rPr>
              <a:t>higher</a:t>
            </a:r>
            <a:r>
              <a:rPr lang="en-US" dirty="0"/>
              <a:t> than the other part of vehicle during an accident. </a:t>
            </a:r>
          </a:p>
          <a:p>
            <a:pPr lvl="0"/>
            <a:r>
              <a:rPr lang="en-US" dirty="0"/>
              <a:t>Based on the FSR data we can </a:t>
            </a:r>
            <a:r>
              <a:rPr lang="en-US" b="1" dirty="0">
                <a:solidFill>
                  <a:schemeClr val="accent6"/>
                </a:solidFill>
              </a:rPr>
              <a:t>estimate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severity</a:t>
            </a:r>
            <a:r>
              <a:rPr lang="en-US" dirty="0"/>
              <a:t> of the collision</a:t>
            </a:r>
            <a:r>
              <a:rPr lang="en-US" dirty="0" smtClean="0"/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Fire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sensor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GPS</a:t>
            </a:r>
            <a:r>
              <a:rPr lang="en-US" dirty="0"/>
              <a:t> should be </a:t>
            </a:r>
            <a:r>
              <a:rPr lang="en-US" b="1" dirty="0">
                <a:solidFill>
                  <a:schemeClr val="accent6"/>
                </a:solidFill>
              </a:rPr>
              <a:t>placed</a:t>
            </a:r>
            <a:r>
              <a:rPr lang="en-US" dirty="0"/>
              <a:t> at appropriate place of the vehicle.</a:t>
            </a:r>
          </a:p>
          <a:p>
            <a:r>
              <a:rPr lang="en-US" dirty="0" smtClean="0"/>
              <a:t>All </a:t>
            </a:r>
            <a:r>
              <a:rPr lang="en-US" dirty="0"/>
              <a:t>the sensor nodes should have Wired / Bluetooth connectivity with the vehicle computer</a:t>
            </a:r>
            <a:r>
              <a:rPr lang="en-US" dirty="0" smtClean="0"/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Camera</a:t>
            </a:r>
            <a:r>
              <a:rPr lang="en-US" dirty="0"/>
              <a:t> units should be placed on board </a:t>
            </a:r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capturing</a:t>
            </a:r>
            <a:r>
              <a:rPr lang="en-US" dirty="0"/>
              <a:t> all the </a:t>
            </a:r>
            <a:r>
              <a:rPr lang="en-US" b="1" dirty="0">
                <a:solidFill>
                  <a:schemeClr val="accent6"/>
                </a:solidFill>
              </a:rPr>
              <a:t>passengers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48"/>
          <a:stretch/>
        </p:blipFill>
        <p:spPr>
          <a:xfrm>
            <a:off x="7729122" y="1233280"/>
            <a:ext cx="4080306" cy="43061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777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Collision Impact Detection Using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770680"/>
            <a:ext cx="6301887" cy="5679024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How it works</a:t>
            </a:r>
          </a:p>
          <a:p>
            <a:r>
              <a:rPr lang="en-US" dirty="0" smtClean="0"/>
              <a:t>The camera </a:t>
            </a:r>
            <a:r>
              <a:rPr lang="en-US" dirty="0"/>
              <a:t>units should </a:t>
            </a:r>
            <a:r>
              <a:rPr lang="en-US" dirty="0" smtClean="0"/>
              <a:t>have </a:t>
            </a:r>
            <a:r>
              <a:rPr lang="en-US" b="1" dirty="0">
                <a:solidFill>
                  <a:schemeClr val="accent6"/>
                </a:solidFill>
              </a:rPr>
              <a:t>USB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connectivity</a:t>
            </a:r>
            <a:r>
              <a:rPr lang="en-US" dirty="0" smtClean="0"/>
              <a:t> with vehicle computer.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camera</a:t>
            </a:r>
            <a:r>
              <a:rPr lang="en-US" dirty="0"/>
              <a:t> units </a:t>
            </a:r>
            <a:r>
              <a:rPr lang="en-US" b="1" dirty="0">
                <a:solidFill>
                  <a:schemeClr val="accent6"/>
                </a:solidFill>
              </a:rPr>
              <a:t>sends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b="1" dirty="0">
                <a:solidFill>
                  <a:schemeClr val="accent6"/>
                </a:solidFill>
              </a:rPr>
              <a:t>captured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images</a:t>
            </a:r>
            <a:r>
              <a:rPr lang="en-US" dirty="0" smtClean="0"/>
              <a:t> to the </a:t>
            </a:r>
            <a:r>
              <a:rPr lang="en-US" b="1" dirty="0">
                <a:solidFill>
                  <a:schemeClr val="accent6"/>
                </a:solidFill>
              </a:rPr>
              <a:t>vehicle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computer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b="1" dirty="0">
                <a:solidFill>
                  <a:schemeClr val="accent6"/>
                </a:solidFill>
              </a:rPr>
              <a:t>OBD</a:t>
            </a:r>
            <a:r>
              <a:rPr lang="en-US" dirty="0" smtClean="0"/>
              <a:t> unit of the </a:t>
            </a:r>
            <a:r>
              <a:rPr lang="en-US" dirty="0"/>
              <a:t>vehicle should have </a:t>
            </a:r>
            <a:r>
              <a:rPr lang="en-US" b="1" dirty="0">
                <a:solidFill>
                  <a:schemeClr val="accent6"/>
                </a:solidFill>
              </a:rPr>
              <a:t>Bluetooth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connectivity</a:t>
            </a:r>
            <a:r>
              <a:rPr lang="en-US" dirty="0"/>
              <a:t> with the vehicle </a:t>
            </a:r>
            <a:r>
              <a:rPr lang="en-US" dirty="0" smtClean="0"/>
              <a:t>computer</a:t>
            </a:r>
          </a:p>
          <a:p>
            <a:r>
              <a:rPr lang="en-US" dirty="0"/>
              <a:t>The vehicle computer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Collects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from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camera</a:t>
            </a:r>
            <a:r>
              <a:rPr lang="en-US" dirty="0"/>
              <a:t> units, </a:t>
            </a:r>
            <a:r>
              <a:rPr lang="en-US" b="1" dirty="0">
                <a:solidFill>
                  <a:schemeClr val="accent6"/>
                </a:solidFill>
              </a:rPr>
              <a:t>OBD</a:t>
            </a:r>
            <a:r>
              <a:rPr lang="en-US" dirty="0"/>
              <a:t> unit and the </a:t>
            </a:r>
            <a:r>
              <a:rPr lang="en-US" b="1" dirty="0">
                <a:solidFill>
                  <a:schemeClr val="accent6"/>
                </a:solidFill>
              </a:rPr>
              <a:t>sensor</a:t>
            </a:r>
            <a:r>
              <a:rPr lang="en-US" dirty="0"/>
              <a:t> nodes.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Apply</a:t>
            </a:r>
            <a:r>
              <a:rPr lang="en-US" dirty="0"/>
              <a:t> some business </a:t>
            </a:r>
            <a:r>
              <a:rPr lang="en-US" b="1" dirty="0">
                <a:solidFill>
                  <a:schemeClr val="accent6"/>
                </a:solidFill>
              </a:rPr>
              <a:t>logic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b="1" dirty="0">
                <a:solidFill>
                  <a:schemeClr val="accent6"/>
                </a:solidFill>
              </a:rPr>
              <a:t>analysis</a:t>
            </a:r>
            <a:r>
              <a:rPr lang="en-US" dirty="0"/>
              <a:t> on the collected data on it as per the requirements.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Send</a:t>
            </a:r>
            <a:r>
              <a:rPr lang="en-US" dirty="0"/>
              <a:t> the analyzed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to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cloud</a:t>
            </a:r>
            <a:r>
              <a:rPr lang="en-US" dirty="0"/>
              <a:t> computer.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Should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have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Internet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connectivity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068" y="1148478"/>
            <a:ext cx="5639664" cy="44993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076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Collision Impact Detection Using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5"/>
            <a:ext cx="6123846" cy="495315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How it works</a:t>
            </a:r>
          </a:p>
          <a:p>
            <a:r>
              <a:rPr lang="en-US" dirty="0" smtClean="0"/>
              <a:t>Using </a:t>
            </a:r>
            <a:r>
              <a:rPr lang="en-US" b="1" dirty="0">
                <a:solidFill>
                  <a:schemeClr val="accent6"/>
                </a:solidFill>
              </a:rPr>
              <a:t>OBD</a:t>
            </a:r>
            <a:r>
              <a:rPr lang="en-US" dirty="0"/>
              <a:t> (On-Board Diagnostics) device the system </a:t>
            </a:r>
            <a:r>
              <a:rPr lang="en-US" b="1" dirty="0">
                <a:solidFill>
                  <a:schemeClr val="accent6"/>
                </a:solidFill>
              </a:rPr>
              <a:t>records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speeds</a:t>
            </a:r>
            <a:r>
              <a:rPr lang="en-US" dirty="0" smtClean="0"/>
              <a:t> of the vehicle.</a:t>
            </a:r>
          </a:p>
          <a:p>
            <a:r>
              <a:rPr lang="en-US" dirty="0" smtClean="0"/>
              <a:t>The fire sensor and GPS also sends the sensed data to the vehicle computer.</a:t>
            </a:r>
          </a:p>
          <a:p>
            <a:r>
              <a:rPr lang="en-US" b="1" dirty="0">
                <a:solidFill>
                  <a:schemeClr val="accent6"/>
                </a:solidFill>
              </a:rPr>
              <a:t>Based</a:t>
            </a:r>
            <a:r>
              <a:rPr lang="en-US" dirty="0" smtClean="0"/>
              <a:t> on the </a:t>
            </a:r>
            <a:r>
              <a:rPr lang="en-US" b="1" dirty="0">
                <a:solidFill>
                  <a:schemeClr val="accent6"/>
                </a:solidFill>
              </a:rPr>
              <a:t>analyzed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 smtClean="0"/>
              <a:t> and </a:t>
            </a:r>
            <a:r>
              <a:rPr lang="en-US" b="1" dirty="0">
                <a:solidFill>
                  <a:schemeClr val="accent6"/>
                </a:solidFill>
              </a:rPr>
              <a:t>severity</a:t>
            </a:r>
            <a:r>
              <a:rPr lang="en-US" dirty="0" smtClean="0"/>
              <a:t> of the collision the </a:t>
            </a:r>
            <a:r>
              <a:rPr lang="en-US" b="1" dirty="0">
                <a:solidFill>
                  <a:schemeClr val="accent6"/>
                </a:solidFill>
              </a:rPr>
              <a:t>cloud</a:t>
            </a:r>
            <a:r>
              <a:rPr lang="en-US" dirty="0" smtClean="0"/>
              <a:t> system </a:t>
            </a:r>
            <a:r>
              <a:rPr lang="en-US" b="1" dirty="0">
                <a:solidFill>
                  <a:schemeClr val="accent6"/>
                </a:solidFill>
              </a:rPr>
              <a:t>sent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alert</a:t>
            </a:r>
            <a:r>
              <a:rPr lang="en-US" dirty="0" smtClean="0"/>
              <a:t> messages </a:t>
            </a:r>
            <a:r>
              <a:rPr lang="en-US" b="1" dirty="0">
                <a:solidFill>
                  <a:schemeClr val="accent6"/>
                </a:solidFill>
              </a:rPr>
              <a:t>to</a:t>
            </a:r>
            <a:r>
              <a:rPr lang="en-US" dirty="0" smtClean="0"/>
              <a:t> all </a:t>
            </a:r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emergency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help</a:t>
            </a:r>
            <a:r>
              <a:rPr lang="en-US" dirty="0" smtClean="0"/>
              <a:t> service </a:t>
            </a:r>
            <a:r>
              <a:rPr lang="en-US" b="1" dirty="0">
                <a:solidFill>
                  <a:schemeClr val="accent6"/>
                </a:solidFill>
              </a:rPr>
              <a:t>provider</a:t>
            </a:r>
            <a:r>
              <a:rPr lang="en-US" dirty="0" smtClean="0"/>
              <a:t> and </a:t>
            </a:r>
            <a:r>
              <a:rPr lang="en-US" b="1" dirty="0">
                <a:solidFill>
                  <a:schemeClr val="accent6"/>
                </a:solidFill>
              </a:rPr>
              <a:t>family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member</a:t>
            </a:r>
            <a:r>
              <a:rPr lang="en-US" dirty="0" smtClean="0"/>
              <a:t> of the vehicle owner.</a:t>
            </a:r>
          </a:p>
          <a:p>
            <a:r>
              <a:rPr lang="en-US" dirty="0" smtClean="0"/>
              <a:t>The </a:t>
            </a:r>
            <a:r>
              <a:rPr lang="en-US" b="1" dirty="0">
                <a:solidFill>
                  <a:schemeClr val="accent6"/>
                </a:solidFill>
              </a:rPr>
              <a:t>cloud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used for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analytics</a:t>
            </a:r>
            <a:r>
              <a:rPr lang="en-US" dirty="0" smtClean="0"/>
              <a:t> and to </a:t>
            </a:r>
            <a:r>
              <a:rPr lang="en-US" b="1" dirty="0">
                <a:solidFill>
                  <a:schemeClr val="accent6"/>
                </a:solidFill>
              </a:rPr>
              <a:t>provide</a:t>
            </a:r>
            <a:r>
              <a:rPr lang="en-US" dirty="0" smtClean="0"/>
              <a:t> the </a:t>
            </a:r>
            <a:r>
              <a:rPr lang="en-US" b="1" dirty="0">
                <a:solidFill>
                  <a:schemeClr val="accent6"/>
                </a:solidFill>
              </a:rPr>
              <a:t>priority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based</a:t>
            </a:r>
            <a:r>
              <a:rPr lang="en-US" dirty="0" smtClean="0"/>
              <a:t> </a:t>
            </a:r>
            <a:r>
              <a:rPr lang="en-US" dirty="0"/>
              <a:t>emergency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services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system is </a:t>
            </a:r>
            <a:r>
              <a:rPr lang="en-US" b="1" dirty="0">
                <a:solidFill>
                  <a:schemeClr val="accent6"/>
                </a:solidFill>
              </a:rPr>
              <a:t>automatic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activated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when</a:t>
            </a:r>
            <a:r>
              <a:rPr lang="en-US" dirty="0" smtClean="0"/>
              <a:t> the </a:t>
            </a:r>
            <a:r>
              <a:rPr lang="en-US" b="1" dirty="0">
                <a:solidFill>
                  <a:schemeClr val="accent6"/>
                </a:solidFill>
              </a:rPr>
              <a:t>collision</a:t>
            </a:r>
            <a:r>
              <a:rPr lang="en-US" dirty="0" smtClean="0"/>
              <a:t> is </a:t>
            </a:r>
            <a:r>
              <a:rPr lang="en-US" b="1" dirty="0">
                <a:solidFill>
                  <a:schemeClr val="accent6"/>
                </a:solidFill>
              </a:rPr>
              <a:t>detected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151" y="1132728"/>
            <a:ext cx="5445514" cy="44993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688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Water Quality Monitoring - IoT Based 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50" y="962144"/>
            <a:ext cx="5153649" cy="562750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Overview</a:t>
            </a:r>
          </a:p>
          <a:p>
            <a:r>
              <a:rPr lang="en-US" b="1" dirty="0">
                <a:solidFill>
                  <a:schemeClr val="accent6"/>
                </a:solidFill>
              </a:rPr>
              <a:t>Water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is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essential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life</a:t>
            </a:r>
            <a:r>
              <a:rPr lang="en-US" dirty="0" smtClean="0"/>
              <a:t> and the </a:t>
            </a:r>
            <a:r>
              <a:rPr lang="en-US" b="1" dirty="0">
                <a:solidFill>
                  <a:schemeClr val="accent6"/>
                </a:solidFill>
              </a:rPr>
              <a:t>polluted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water</a:t>
            </a:r>
            <a:r>
              <a:rPr lang="en-US" dirty="0" smtClean="0"/>
              <a:t> </a:t>
            </a:r>
            <a:r>
              <a:rPr lang="en-US" dirty="0"/>
              <a:t>is a one </a:t>
            </a:r>
            <a:r>
              <a:rPr lang="en-US" dirty="0" smtClean="0"/>
              <a:t>of the major </a:t>
            </a:r>
            <a:r>
              <a:rPr lang="en-US" b="1" dirty="0">
                <a:solidFill>
                  <a:schemeClr val="accent6"/>
                </a:solidFill>
              </a:rPr>
              <a:t>challenge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b="1" dirty="0">
                <a:solidFill>
                  <a:schemeClr val="accent6"/>
                </a:solidFill>
              </a:rPr>
              <a:t>the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world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So water </a:t>
            </a:r>
            <a:r>
              <a:rPr lang="en-US" b="1" dirty="0">
                <a:solidFill>
                  <a:schemeClr val="accent6"/>
                </a:solidFill>
              </a:rPr>
              <a:t>quality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monitoring</a:t>
            </a:r>
            <a:r>
              <a:rPr lang="en-US" dirty="0" smtClean="0"/>
              <a:t> is </a:t>
            </a:r>
            <a:r>
              <a:rPr lang="en-US" b="1" dirty="0">
                <a:solidFill>
                  <a:schemeClr val="accent6"/>
                </a:solidFill>
              </a:rPr>
              <a:t>necessary</a:t>
            </a:r>
            <a:r>
              <a:rPr lang="en-US" dirty="0" smtClean="0"/>
              <a:t> for us.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Water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Quality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Monitoring</a:t>
            </a:r>
            <a:r>
              <a:rPr lang="en-US" dirty="0" smtClean="0"/>
              <a:t> (WQM) helps in </a:t>
            </a:r>
            <a:r>
              <a:rPr lang="en-US" b="1" dirty="0">
                <a:solidFill>
                  <a:schemeClr val="accent6"/>
                </a:solidFill>
              </a:rPr>
              <a:t>preventing</a:t>
            </a:r>
            <a:r>
              <a:rPr lang="en-US" dirty="0" smtClean="0"/>
              <a:t> and </a:t>
            </a:r>
            <a:r>
              <a:rPr lang="en-US" b="1" dirty="0">
                <a:solidFill>
                  <a:schemeClr val="accent6"/>
                </a:solidFill>
              </a:rPr>
              <a:t>controlling</a:t>
            </a:r>
            <a:r>
              <a:rPr lang="en-US" dirty="0" smtClean="0"/>
              <a:t> water </a:t>
            </a:r>
            <a:r>
              <a:rPr lang="en-US" b="1" dirty="0">
                <a:solidFill>
                  <a:schemeClr val="accent6"/>
                </a:solidFill>
              </a:rPr>
              <a:t>pollutions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Water quality should be checked regularly to </a:t>
            </a:r>
            <a:r>
              <a:rPr lang="en-US" b="1" dirty="0">
                <a:solidFill>
                  <a:schemeClr val="accent6"/>
                </a:solidFill>
              </a:rPr>
              <a:t>avoid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serious</a:t>
            </a:r>
            <a:r>
              <a:rPr lang="en-US" dirty="0" smtClean="0"/>
              <a:t> health </a:t>
            </a:r>
            <a:r>
              <a:rPr lang="en-US" b="1" dirty="0">
                <a:solidFill>
                  <a:schemeClr val="accent6"/>
                </a:solidFill>
              </a:rPr>
              <a:t>issues</a:t>
            </a:r>
            <a:r>
              <a:rPr lang="en-US" dirty="0" smtClean="0"/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IoT</a:t>
            </a:r>
            <a:r>
              <a:rPr lang="en-US" dirty="0" smtClean="0"/>
              <a:t> can </a:t>
            </a:r>
            <a:r>
              <a:rPr lang="en-US" b="1" dirty="0">
                <a:solidFill>
                  <a:schemeClr val="accent6"/>
                </a:solidFill>
              </a:rPr>
              <a:t>help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to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develop</a:t>
            </a:r>
            <a:r>
              <a:rPr lang="en-US" dirty="0" smtClean="0"/>
              <a:t> a perfect </a:t>
            </a:r>
            <a:r>
              <a:rPr lang="en-US" b="1" dirty="0">
                <a:solidFill>
                  <a:schemeClr val="accent6"/>
                </a:solidFill>
              </a:rPr>
              <a:t>WQM</a:t>
            </a:r>
            <a:r>
              <a:rPr lang="en-US" dirty="0" smtClean="0"/>
              <a:t> system.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80"/>
          <a:stretch/>
        </p:blipFill>
        <p:spPr>
          <a:xfrm>
            <a:off x="5527330" y="1646776"/>
            <a:ext cx="6601871" cy="36010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621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Applications with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7011742" cy="551085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How it works</a:t>
            </a:r>
          </a:p>
          <a:p>
            <a:r>
              <a:rPr lang="en-US" dirty="0" smtClean="0"/>
              <a:t>All the </a:t>
            </a:r>
            <a:r>
              <a:rPr lang="en-US" b="1" dirty="0">
                <a:solidFill>
                  <a:schemeClr val="accent6"/>
                </a:solidFill>
              </a:rPr>
              <a:t>sensor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/>
                </a:solidFill>
              </a:rPr>
              <a:t>actuator</a:t>
            </a:r>
            <a:r>
              <a:rPr lang="en-US" dirty="0" smtClean="0"/>
              <a:t> </a:t>
            </a:r>
            <a:r>
              <a:rPr lang="en-US" dirty="0"/>
              <a:t>nodes </a:t>
            </a:r>
            <a:r>
              <a:rPr lang="en-US" dirty="0" smtClean="0"/>
              <a:t>should </a:t>
            </a:r>
            <a:r>
              <a:rPr lang="en-US" b="1" dirty="0">
                <a:solidFill>
                  <a:schemeClr val="accent6"/>
                </a:solidFill>
              </a:rPr>
              <a:t>be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placed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at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appropriate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place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b="1" dirty="0">
                <a:solidFill>
                  <a:schemeClr val="accent6"/>
                </a:solidFill>
              </a:rPr>
              <a:t>sensor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actuator</a:t>
            </a:r>
            <a:r>
              <a:rPr lang="en-US" dirty="0"/>
              <a:t> nodes </a:t>
            </a:r>
            <a:r>
              <a:rPr lang="en-US" dirty="0" smtClean="0"/>
              <a:t>should have </a:t>
            </a:r>
            <a:r>
              <a:rPr lang="en-US" b="1" dirty="0">
                <a:solidFill>
                  <a:schemeClr val="accent6"/>
                </a:solidFill>
              </a:rPr>
              <a:t>proper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connectivity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with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controller</a:t>
            </a:r>
            <a:r>
              <a:rPr lang="en-US" dirty="0"/>
              <a:t> nodes </a:t>
            </a:r>
            <a:r>
              <a:rPr lang="en-US" b="1" dirty="0">
                <a:solidFill>
                  <a:schemeClr val="accent6"/>
                </a:solidFill>
              </a:rPr>
              <a:t>or</a:t>
            </a:r>
            <a:r>
              <a:rPr lang="en-US" dirty="0"/>
              <a:t> direct to the </a:t>
            </a:r>
            <a:r>
              <a:rPr lang="en-US" b="1" dirty="0">
                <a:solidFill>
                  <a:schemeClr val="accent6"/>
                </a:solidFill>
              </a:rPr>
              <a:t>cloud</a:t>
            </a:r>
            <a:r>
              <a:rPr lang="en-US" dirty="0"/>
              <a:t> server.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>
                <a:solidFill>
                  <a:schemeClr val="accent6"/>
                </a:solidFill>
              </a:rPr>
              <a:t>sensor</a:t>
            </a:r>
            <a:r>
              <a:rPr lang="en-US" dirty="0" smtClean="0"/>
              <a:t> nodes </a:t>
            </a:r>
            <a:r>
              <a:rPr lang="en-US" b="1" dirty="0">
                <a:solidFill>
                  <a:schemeClr val="accent6"/>
                </a:solidFill>
              </a:rPr>
              <a:t>sends</a:t>
            </a:r>
            <a:r>
              <a:rPr lang="en-US" dirty="0" smtClean="0"/>
              <a:t> the sensed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to</a:t>
            </a:r>
            <a:r>
              <a:rPr lang="en-US" dirty="0" smtClean="0"/>
              <a:t> the </a:t>
            </a:r>
            <a:r>
              <a:rPr lang="en-US" b="1" dirty="0">
                <a:solidFill>
                  <a:schemeClr val="accent6"/>
                </a:solidFill>
              </a:rPr>
              <a:t>controller</a:t>
            </a:r>
            <a:r>
              <a:rPr lang="en-US" dirty="0" smtClean="0"/>
              <a:t> nodes </a:t>
            </a:r>
            <a:r>
              <a:rPr lang="en-US" b="1" dirty="0">
                <a:solidFill>
                  <a:schemeClr val="accent6"/>
                </a:solidFill>
              </a:rPr>
              <a:t>or</a:t>
            </a:r>
            <a:r>
              <a:rPr lang="en-US" dirty="0" smtClean="0"/>
              <a:t> directly to the </a:t>
            </a:r>
            <a:r>
              <a:rPr lang="en-US" b="1" dirty="0">
                <a:solidFill>
                  <a:schemeClr val="accent6"/>
                </a:solidFill>
              </a:rPr>
              <a:t>cloud</a:t>
            </a:r>
            <a:r>
              <a:rPr lang="en-US" dirty="0" smtClean="0"/>
              <a:t> server.</a:t>
            </a:r>
          </a:p>
          <a:p>
            <a:r>
              <a:rPr lang="en-US" dirty="0" smtClean="0"/>
              <a:t>The </a:t>
            </a:r>
            <a:r>
              <a:rPr lang="en-US" b="1" dirty="0">
                <a:solidFill>
                  <a:schemeClr val="accent6"/>
                </a:solidFill>
              </a:rPr>
              <a:t>controller</a:t>
            </a:r>
            <a:r>
              <a:rPr lang="en-US" dirty="0" smtClean="0"/>
              <a:t> node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Collects </a:t>
            </a:r>
            <a:r>
              <a:rPr lang="en-US" dirty="0"/>
              <a:t>the</a:t>
            </a:r>
            <a:r>
              <a:rPr lang="en-US" b="1" dirty="0">
                <a:solidFill>
                  <a:schemeClr val="accent6"/>
                </a:solidFill>
              </a:rPr>
              <a:t> data from </a:t>
            </a:r>
            <a:r>
              <a:rPr lang="en-US" dirty="0"/>
              <a:t>all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dirty="0"/>
              <a:t>the</a:t>
            </a:r>
            <a:r>
              <a:rPr lang="en-US" b="1" dirty="0">
                <a:solidFill>
                  <a:schemeClr val="accent6"/>
                </a:solidFill>
              </a:rPr>
              <a:t> sensors,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Apply </a:t>
            </a:r>
            <a:r>
              <a:rPr lang="en-US" dirty="0"/>
              <a:t>some</a:t>
            </a:r>
            <a:r>
              <a:rPr lang="en-US" b="1" dirty="0">
                <a:solidFill>
                  <a:schemeClr val="accent6"/>
                </a:solidFill>
              </a:rPr>
              <a:t> business logic </a:t>
            </a:r>
            <a:r>
              <a:rPr lang="en-US" dirty="0"/>
              <a:t>on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dirty="0"/>
              <a:t>it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dirty="0"/>
              <a:t>as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dirty="0"/>
              <a:t>per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dirty="0"/>
              <a:t>the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dirty="0"/>
              <a:t>requirements</a:t>
            </a:r>
            <a:r>
              <a:rPr lang="en-US" b="1" dirty="0">
                <a:solidFill>
                  <a:schemeClr val="accent6"/>
                </a:solidFill>
              </a:rPr>
              <a:t> and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Send it to the Fog </a:t>
            </a:r>
            <a:r>
              <a:rPr lang="en-US" dirty="0"/>
              <a:t>or</a:t>
            </a:r>
            <a:r>
              <a:rPr lang="en-US" b="1" dirty="0">
                <a:solidFill>
                  <a:schemeClr val="accent6"/>
                </a:solidFill>
              </a:rPr>
              <a:t> local computer, </a:t>
            </a:r>
            <a:r>
              <a:rPr lang="en-US" dirty="0"/>
              <a:t>or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dirty="0"/>
              <a:t>directly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dirty="0"/>
              <a:t>to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dirty="0"/>
              <a:t>the</a:t>
            </a:r>
            <a:r>
              <a:rPr lang="en-US" b="1" dirty="0">
                <a:solidFill>
                  <a:schemeClr val="accent6"/>
                </a:solidFill>
              </a:rPr>
              <a:t> cloud server.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297271" y="1082045"/>
            <a:ext cx="4773463" cy="4691226"/>
            <a:chOff x="7481701" y="1082045"/>
            <a:chExt cx="4589033" cy="456088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83524" y="2507799"/>
              <a:ext cx="1440352" cy="145001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709463" y="3344108"/>
              <a:ext cx="1053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Gateway</a:t>
              </a:r>
              <a:endParaRPr lang="en-US" sz="2000" b="1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0401686" y="1082045"/>
              <a:ext cx="1669047" cy="1631798"/>
              <a:chOff x="4163403" y="1414132"/>
              <a:chExt cx="1669047" cy="1631798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4683995" y="1414132"/>
                <a:ext cx="627866" cy="1200477"/>
                <a:chOff x="3334870" y="1336534"/>
                <a:chExt cx="1129553" cy="2159701"/>
              </a:xfrm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3334870" y="2277035"/>
                  <a:ext cx="1129553" cy="1219200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lowchart: Collate 32"/>
                <p:cNvSpPr/>
                <p:nvPr/>
              </p:nvSpPr>
              <p:spPr>
                <a:xfrm rot="5400000">
                  <a:off x="3711387" y="2590800"/>
                  <a:ext cx="376518" cy="591670"/>
                </a:xfrm>
                <a:prstGeom prst="flowChartCollat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29395" y="1336534"/>
                  <a:ext cx="940501" cy="940501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/>
              <p:cNvSpPr txBox="1"/>
              <p:nvPr/>
            </p:nvSpPr>
            <p:spPr>
              <a:xfrm>
                <a:off x="4163403" y="2645820"/>
                <a:ext cx="16690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Actuator Node</a:t>
                </a:r>
                <a:endParaRPr lang="en-US" sz="2000" b="1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573208" y="4205285"/>
              <a:ext cx="1497526" cy="1437644"/>
              <a:chOff x="4377936" y="4197084"/>
              <a:chExt cx="1497526" cy="1437644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4736537" y="4197084"/>
                <a:ext cx="780325" cy="1156654"/>
                <a:chOff x="2405449" y="2036938"/>
                <a:chExt cx="940501" cy="1394079"/>
              </a:xfrm>
            </p:grpSpPr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6812"/>
                <a:stretch/>
              </p:blipFill>
              <p:spPr>
                <a:xfrm>
                  <a:off x="2405449" y="2036938"/>
                  <a:ext cx="940501" cy="688334"/>
                </a:xfrm>
                <a:prstGeom prst="rect">
                  <a:avLst/>
                </a:prstGeom>
              </p:spPr>
            </p:pic>
            <p:sp>
              <p:nvSpPr>
                <p:cNvPr id="29" name="Chord 28"/>
                <p:cNvSpPr/>
                <p:nvPr/>
              </p:nvSpPr>
              <p:spPr>
                <a:xfrm rot="6817192">
                  <a:off x="2519083" y="2713841"/>
                  <a:ext cx="717176" cy="717176"/>
                </a:xfrm>
                <a:prstGeom prst="chord">
                  <a:avLst/>
                </a:prstGeom>
                <a:noFill/>
                <a:ln w="1016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4377936" y="5234618"/>
                <a:ext cx="14975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Sensor Node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8258079" y="1128273"/>
              <a:ext cx="1497526" cy="1437644"/>
              <a:chOff x="4377936" y="4197084"/>
              <a:chExt cx="1497526" cy="1437644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4736537" y="4197084"/>
                <a:ext cx="780325" cy="1156654"/>
                <a:chOff x="2405449" y="2036938"/>
                <a:chExt cx="940501" cy="1394079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6812"/>
                <a:stretch/>
              </p:blipFill>
              <p:spPr>
                <a:xfrm>
                  <a:off x="2405449" y="2036938"/>
                  <a:ext cx="940501" cy="688334"/>
                </a:xfrm>
                <a:prstGeom prst="rect">
                  <a:avLst/>
                </a:prstGeom>
              </p:spPr>
            </p:pic>
            <p:sp>
              <p:nvSpPr>
                <p:cNvPr id="25" name="Chord 24"/>
                <p:cNvSpPr/>
                <p:nvPr/>
              </p:nvSpPr>
              <p:spPr>
                <a:xfrm rot="6817192">
                  <a:off x="2519083" y="2713841"/>
                  <a:ext cx="717176" cy="717176"/>
                </a:xfrm>
                <a:prstGeom prst="chord">
                  <a:avLst/>
                </a:prstGeom>
                <a:noFill/>
                <a:ln w="1016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4377936" y="5234618"/>
                <a:ext cx="14975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Sensor Node</a:t>
                </a:r>
                <a:endParaRPr lang="en-US" sz="2000" b="1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8622591" y="4205285"/>
              <a:ext cx="1497526" cy="1437644"/>
              <a:chOff x="4377936" y="4197084"/>
              <a:chExt cx="1497526" cy="143764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4736537" y="4197084"/>
                <a:ext cx="780325" cy="1156654"/>
                <a:chOff x="2405449" y="2036938"/>
                <a:chExt cx="940501" cy="1394079"/>
              </a:xfrm>
            </p:grpSpPr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6812"/>
                <a:stretch/>
              </p:blipFill>
              <p:spPr>
                <a:xfrm>
                  <a:off x="2405449" y="2036938"/>
                  <a:ext cx="940501" cy="688334"/>
                </a:xfrm>
                <a:prstGeom prst="rect">
                  <a:avLst/>
                </a:prstGeom>
              </p:spPr>
            </p:pic>
            <p:sp>
              <p:nvSpPr>
                <p:cNvPr id="21" name="Chord 20"/>
                <p:cNvSpPr/>
                <p:nvPr/>
              </p:nvSpPr>
              <p:spPr>
                <a:xfrm rot="6817192">
                  <a:off x="2519083" y="2713841"/>
                  <a:ext cx="717176" cy="717176"/>
                </a:xfrm>
                <a:prstGeom prst="chord">
                  <a:avLst/>
                </a:prstGeom>
                <a:noFill/>
                <a:ln w="1016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377936" y="5234618"/>
                <a:ext cx="14975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Sensor Node</a:t>
                </a:r>
                <a:endParaRPr lang="en-US" sz="2000" b="1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481701" y="2561907"/>
              <a:ext cx="1669047" cy="1631798"/>
              <a:chOff x="4163403" y="1414132"/>
              <a:chExt cx="1669047" cy="1631798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4683995" y="1414132"/>
                <a:ext cx="627866" cy="1200477"/>
                <a:chOff x="3334870" y="1336534"/>
                <a:chExt cx="1129553" cy="2159701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3334870" y="2277035"/>
                  <a:ext cx="1129553" cy="1219200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lowchart: Collate 15"/>
                <p:cNvSpPr/>
                <p:nvPr/>
              </p:nvSpPr>
              <p:spPr>
                <a:xfrm rot="5400000">
                  <a:off x="3711387" y="2590800"/>
                  <a:ext cx="376518" cy="591670"/>
                </a:xfrm>
                <a:prstGeom prst="flowChartCollat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29395" y="1336534"/>
                  <a:ext cx="940501" cy="940501"/>
                </a:xfrm>
                <a:prstGeom prst="rect">
                  <a:avLst/>
                </a:prstGeom>
              </p:spPr>
            </p:pic>
          </p:grpSp>
          <p:sp>
            <p:nvSpPr>
              <p:cNvPr id="14" name="TextBox 13"/>
              <p:cNvSpPr txBox="1"/>
              <p:nvPr/>
            </p:nvSpPr>
            <p:spPr>
              <a:xfrm>
                <a:off x="4163403" y="2645820"/>
                <a:ext cx="16690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Actuator Node</a:t>
                </a:r>
                <a:endParaRPr lang="en-US" sz="2000" b="1" dirty="0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7868158" y="1127700"/>
            <a:ext cx="3718526" cy="3696165"/>
            <a:chOff x="7868158" y="1127700"/>
            <a:chExt cx="3718526" cy="3696165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57" b="48721"/>
            <a:stretch/>
          </p:blipFill>
          <p:spPr>
            <a:xfrm flipH="1">
              <a:off x="8562219" y="1178581"/>
              <a:ext cx="589613" cy="47741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57" b="48721"/>
            <a:stretch/>
          </p:blipFill>
          <p:spPr>
            <a:xfrm flipH="1">
              <a:off x="10886036" y="1127700"/>
              <a:ext cx="589613" cy="47741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57" b="48721"/>
            <a:stretch/>
          </p:blipFill>
          <p:spPr>
            <a:xfrm flipH="1">
              <a:off x="7868158" y="2651440"/>
              <a:ext cx="589613" cy="477417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57" b="48721"/>
            <a:stretch/>
          </p:blipFill>
          <p:spPr>
            <a:xfrm flipH="1">
              <a:off x="8968061" y="4346448"/>
              <a:ext cx="589613" cy="477417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57" b="48721"/>
            <a:stretch/>
          </p:blipFill>
          <p:spPr>
            <a:xfrm flipH="1">
              <a:off x="10997071" y="4332647"/>
              <a:ext cx="589613" cy="47741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8914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Water Quality Monitoring - IoT Based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277" y="1149138"/>
            <a:ext cx="6393952" cy="1104347"/>
          </a:xfrm>
        </p:spPr>
        <p:txBody>
          <a:bodyPr/>
          <a:lstStyle/>
          <a:p>
            <a:pPr lvl="0"/>
            <a:r>
              <a:rPr lang="en-US" dirty="0" smtClean="0"/>
              <a:t>At </a:t>
            </a:r>
            <a:r>
              <a:rPr lang="en-US" b="1" dirty="0">
                <a:solidFill>
                  <a:schemeClr val="accent6"/>
                </a:solidFill>
              </a:rPr>
              <a:t>present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water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quality</a:t>
            </a:r>
            <a:r>
              <a:rPr lang="en-US" dirty="0"/>
              <a:t> is </a:t>
            </a:r>
            <a:r>
              <a:rPr lang="en-US" b="1" dirty="0">
                <a:solidFill>
                  <a:schemeClr val="accent6"/>
                </a:solidFill>
              </a:rPr>
              <a:t>monitored</a:t>
            </a:r>
            <a:r>
              <a:rPr lang="en-US" dirty="0"/>
              <a:t> very expensive and inefficient </a:t>
            </a:r>
            <a:r>
              <a:rPr lang="en-US" dirty="0" smtClean="0"/>
              <a:t>by </a:t>
            </a:r>
            <a:r>
              <a:rPr lang="en-US" b="1" dirty="0">
                <a:solidFill>
                  <a:schemeClr val="accent6"/>
                </a:solidFill>
              </a:rPr>
              <a:t>manual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nodal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network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methods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6" b="9221"/>
          <a:stretch/>
        </p:blipFill>
        <p:spPr>
          <a:xfrm>
            <a:off x="290019" y="1285462"/>
            <a:ext cx="4573529" cy="523524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5591277" y="2373921"/>
            <a:ext cx="6441898" cy="3549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6"/>
                </a:solidFill>
              </a:rPr>
              <a:t>Manual Method</a:t>
            </a:r>
          </a:p>
          <a:p>
            <a:pPr lvl="1"/>
            <a:r>
              <a:rPr lang="en-US" dirty="0" smtClean="0"/>
              <a:t>Water </a:t>
            </a:r>
            <a:r>
              <a:rPr lang="en-US" b="1" dirty="0">
                <a:solidFill>
                  <a:schemeClr val="accent6"/>
                </a:solidFill>
              </a:rPr>
              <a:t>samples</a:t>
            </a:r>
            <a:r>
              <a:rPr lang="en-US" dirty="0" smtClean="0"/>
              <a:t> are </a:t>
            </a:r>
            <a:r>
              <a:rPr lang="en-US" b="1" dirty="0">
                <a:solidFill>
                  <a:schemeClr val="accent6"/>
                </a:solidFill>
              </a:rPr>
              <a:t>taken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manually</a:t>
            </a:r>
            <a:r>
              <a:rPr lang="en-US" dirty="0" smtClean="0"/>
              <a:t> from the </a:t>
            </a:r>
            <a:r>
              <a:rPr lang="en-US" b="1" dirty="0">
                <a:solidFill>
                  <a:schemeClr val="accent6"/>
                </a:solidFill>
              </a:rPr>
              <a:t>different</a:t>
            </a:r>
            <a:r>
              <a:rPr lang="en-US" dirty="0" smtClean="0"/>
              <a:t> points of a water </a:t>
            </a:r>
            <a:r>
              <a:rPr lang="en-US" b="1" dirty="0">
                <a:solidFill>
                  <a:schemeClr val="accent6"/>
                </a:solidFill>
              </a:rPr>
              <a:t>area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samples </a:t>
            </a:r>
            <a:r>
              <a:rPr lang="en-US" b="1" dirty="0">
                <a:solidFill>
                  <a:schemeClr val="accent6"/>
                </a:solidFill>
              </a:rPr>
              <a:t>sent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to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laboratories</a:t>
            </a:r>
          </a:p>
          <a:p>
            <a:pPr lvl="1"/>
            <a:r>
              <a:rPr lang="en-US" dirty="0" smtClean="0"/>
              <a:t>Various </a:t>
            </a:r>
            <a:r>
              <a:rPr lang="en-US" b="1" dirty="0">
                <a:solidFill>
                  <a:schemeClr val="accent6"/>
                </a:solidFill>
              </a:rPr>
              <a:t>tests</a:t>
            </a:r>
            <a:r>
              <a:rPr lang="en-US" dirty="0" smtClean="0"/>
              <a:t> are </a:t>
            </a:r>
            <a:r>
              <a:rPr lang="en-US" b="1" dirty="0">
                <a:solidFill>
                  <a:schemeClr val="accent6"/>
                </a:solidFill>
              </a:rPr>
              <a:t>conducted</a:t>
            </a:r>
            <a:r>
              <a:rPr lang="en-US" dirty="0" smtClean="0"/>
              <a:t> to find the values of </a:t>
            </a:r>
          </a:p>
          <a:p>
            <a:pPr lvl="2"/>
            <a:r>
              <a:rPr lang="en-US" dirty="0">
                <a:solidFill>
                  <a:schemeClr val="accent6"/>
                </a:solidFill>
              </a:rPr>
              <a:t>PH</a:t>
            </a:r>
            <a:r>
              <a:rPr lang="en-US" dirty="0" smtClean="0"/>
              <a:t>, </a:t>
            </a:r>
            <a:r>
              <a:rPr lang="en-US" dirty="0">
                <a:solidFill>
                  <a:schemeClr val="accent6"/>
                </a:solidFill>
              </a:rPr>
              <a:t>Conductivity</a:t>
            </a:r>
            <a:r>
              <a:rPr lang="en-US" dirty="0" smtClean="0"/>
              <a:t> and </a:t>
            </a:r>
            <a:r>
              <a:rPr lang="en-US" dirty="0">
                <a:solidFill>
                  <a:schemeClr val="accent6"/>
                </a:solidFill>
              </a:rPr>
              <a:t>Temperature</a:t>
            </a:r>
          </a:p>
          <a:p>
            <a:pPr lvl="2"/>
            <a:r>
              <a:rPr lang="en-US" dirty="0">
                <a:solidFill>
                  <a:schemeClr val="accent6"/>
                </a:solidFill>
              </a:rPr>
              <a:t>TDS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accent6"/>
                </a:solidFill>
              </a:rPr>
              <a:t>Dissolved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6"/>
                </a:solidFill>
              </a:rPr>
              <a:t>Oxygen</a:t>
            </a:r>
          </a:p>
          <a:p>
            <a:pPr lvl="2"/>
            <a:r>
              <a:rPr lang="en-US" dirty="0">
                <a:solidFill>
                  <a:schemeClr val="accent6"/>
                </a:solidFill>
              </a:rPr>
              <a:t>Turbidity</a:t>
            </a:r>
          </a:p>
          <a:p>
            <a:pPr lvl="2"/>
            <a:r>
              <a:rPr lang="en-US" dirty="0">
                <a:solidFill>
                  <a:schemeClr val="accent6"/>
                </a:solidFill>
              </a:rPr>
              <a:t>Chloride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6"/>
                </a:solidFill>
              </a:rPr>
              <a:t>Content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>
                <a:solidFill>
                  <a:schemeClr val="accent6"/>
                </a:solidFill>
              </a:rPr>
              <a:t>reports</a:t>
            </a:r>
            <a:r>
              <a:rPr lang="en-US" dirty="0" smtClean="0"/>
              <a:t> of the test </a:t>
            </a:r>
            <a:r>
              <a:rPr lang="en-US" b="1" dirty="0">
                <a:solidFill>
                  <a:schemeClr val="accent6"/>
                </a:solidFill>
              </a:rPr>
              <a:t>sends</a:t>
            </a:r>
            <a:r>
              <a:rPr lang="en-US" dirty="0" smtClean="0"/>
              <a:t> to the concern authorities </a:t>
            </a:r>
            <a:r>
              <a:rPr lang="en-US" b="1" dirty="0">
                <a:solidFill>
                  <a:schemeClr val="accent6"/>
                </a:solidFill>
              </a:rPr>
              <a:t>with</a:t>
            </a:r>
            <a:r>
              <a:rPr lang="en-US" dirty="0" smtClean="0"/>
              <a:t> in a </a:t>
            </a:r>
            <a:r>
              <a:rPr lang="en-US" b="1" dirty="0">
                <a:solidFill>
                  <a:schemeClr val="accent6"/>
                </a:solidFill>
              </a:rPr>
              <a:t>week</a:t>
            </a:r>
            <a:r>
              <a:rPr lang="en-US" dirty="0" smtClean="0"/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290019" y="831637"/>
            <a:ext cx="1711059" cy="453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Importance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677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  <p:bldP spid="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Water Quality Monitoring - IoT Based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763595"/>
            <a:ext cx="4772124" cy="231091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Importance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Manual Method</a:t>
            </a:r>
            <a:endParaRPr lang="en-US" b="1" dirty="0">
              <a:solidFill>
                <a:schemeClr val="accent6"/>
              </a:solidFill>
            </a:endParaRPr>
          </a:p>
          <a:p>
            <a:r>
              <a:rPr lang="en-US" dirty="0" smtClean="0"/>
              <a:t>The methods have some </a:t>
            </a:r>
            <a:r>
              <a:rPr lang="en-US" b="1" dirty="0">
                <a:solidFill>
                  <a:schemeClr val="accent6"/>
                </a:solidFill>
              </a:rPr>
              <a:t>limitations</a:t>
            </a:r>
            <a:r>
              <a:rPr lang="en-US" dirty="0" smtClean="0"/>
              <a:t> like</a:t>
            </a:r>
          </a:p>
          <a:p>
            <a:pPr lvl="1"/>
            <a:r>
              <a:rPr lang="en-US" dirty="0" smtClean="0"/>
              <a:t>Chance of </a:t>
            </a:r>
            <a:r>
              <a:rPr lang="en-US" b="1" dirty="0">
                <a:solidFill>
                  <a:schemeClr val="accent6"/>
                </a:solidFill>
              </a:rPr>
              <a:t>human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error</a:t>
            </a:r>
            <a:r>
              <a:rPr lang="en-US" dirty="0" smtClean="0"/>
              <a:t> in the sampling</a:t>
            </a:r>
          </a:p>
          <a:p>
            <a:pPr lvl="1"/>
            <a:r>
              <a:rPr lang="en-US" dirty="0" smtClean="0"/>
              <a:t>Sampling </a:t>
            </a:r>
            <a:r>
              <a:rPr lang="en-US" b="1" dirty="0">
                <a:solidFill>
                  <a:schemeClr val="accent6"/>
                </a:solidFill>
              </a:rPr>
              <a:t>cost</a:t>
            </a:r>
            <a:r>
              <a:rPr lang="en-US" dirty="0" smtClean="0"/>
              <a:t> is </a:t>
            </a:r>
            <a:r>
              <a:rPr lang="en-US" b="1" dirty="0">
                <a:solidFill>
                  <a:schemeClr val="accent6"/>
                </a:solidFill>
              </a:rPr>
              <a:t>very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high</a:t>
            </a:r>
            <a:r>
              <a:rPr lang="en-US" dirty="0" smtClean="0"/>
              <a:t> because of to cover very large area of waterbody</a:t>
            </a:r>
          </a:p>
          <a:p>
            <a:pPr lvl="1"/>
            <a:r>
              <a:rPr lang="en-US" dirty="0" smtClean="0"/>
              <a:t>Sampling and Testing both are </a:t>
            </a:r>
            <a:r>
              <a:rPr lang="en-US" b="1" dirty="0">
                <a:solidFill>
                  <a:schemeClr val="accent6"/>
                </a:solidFill>
              </a:rPr>
              <a:t>time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consuming</a:t>
            </a:r>
            <a:r>
              <a:rPr lang="en-US" dirty="0" smtClean="0"/>
              <a:t>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Not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real-time</a:t>
            </a:r>
            <a:r>
              <a:rPr lang="en-US" dirty="0" smtClean="0"/>
              <a:t> monitoring which leads to may serious issues.</a:t>
            </a:r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726" y="1285462"/>
            <a:ext cx="6525332" cy="41876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963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Water Quality Monitoring - IoT Based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2435" y="1100489"/>
            <a:ext cx="5747286" cy="5351826"/>
          </a:xfrm>
        </p:spPr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</a:rPr>
              <a:t>Nodal </a:t>
            </a:r>
            <a:r>
              <a:rPr lang="en-US" b="1" dirty="0">
                <a:solidFill>
                  <a:schemeClr val="accent6"/>
                </a:solidFill>
              </a:rPr>
              <a:t>Network Method (Electronics Sensor Monitoring)</a:t>
            </a:r>
          </a:p>
          <a:p>
            <a:pPr lvl="1"/>
            <a:r>
              <a:rPr lang="en-US" dirty="0" smtClean="0"/>
              <a:t>Water quality is </a:t>
            </a:r>
            <a:r>
              <a:rPr lang="en-US" b="1" dirty="0">
                <a:solidFill>
                  <a:schemeClr val="accent6"/>
                </a:solidFill>
              </a:rPr>
              <a:t>measured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by</a:t>
            </a:r>
            <a:r>
              <a:rPr lang="en-US" dirty="0" smtClean="0"/>
              <a:t> electronic </a:t>
            </a:r>
            <a:r>
              <a:rPr lang="en-US" b="1" dirty="0">
                <a:solidFill>
                  <a:schemeClr val="accent6"/>
                </a:solidFill>
              </a:rPr>
              <a:t>sensors</a:t>
            </a:r>
            <a:r>
              <a:rPr lang="en-US" dirty="0" smtClean="0"/>
              <a:t> installed in the different points of a water area.</a:t>
            </a:r>
          </a:p>
          <a:p>
            <a:pPr lvl="1"/>
            <a:r>
              <a:rPr lang="en-US" dirty="0" smtClean="0"/>
              <a:t>All the sensors are </a:t>
            </a:r>
            <a:r>
              <a:rPr lang="en-US" b="1" dirty="0">
                <a:solidFill>
                  <a:schemeClr val="accent6"/>
                </a:solidFill>
              </a:rPr>
              <a:t>wirelessly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connected</a:t>
            </a:r>
            <a:r>
              <a:rPr lang="en-US" dirty="0" smtClean="0"/>
              <a:t> with the Internet.</a:t>
            </a:r>
          </a:p>
          <a:p>
            <a:pPr lvl="1"/>
            <a:r>
              <a:rPr lang="en-US" dirty="0" smtClean="0"/>
              <a:t>The water quality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sends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to</a:t>
            </a:r>
            <a:r>
              <a:rPr lang="en-US" dirty="0" smtClean="0"/>
              <a:t> the </a:t>
            </a:r>
            <a:r>
              <a:rPr lang="en-US" b="1" dirty="0">
                <a:solidFill>
                  <a:schemeClr val="accent6"/>
                </a:solidFill>
              </a:rPr>
              <a:t>cloud</a:t>
            </a:r>
            <a:r>
              <a:rPr lang="en-US" dirty="0" smtClean="0"/>
              <a:t> server at </a:t>
            </a:r>
            <a:r>
              <a:rPr lang="en-US" b="1" dirty="0">
                <a:solidFill>
                  <a:schemeClr val="accent6"/>
                </a:solidFill>
              </a:rPr>
              <a:t>regular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interval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method is giving </a:t>
            </a:r>
            <a:r>
              <a:rPr lang="en-US" b="1" dirty="0">
                <a:solidFill>
                  <a:schemeClr val="accent6"/>
                </a:solidFill>
              </a:rPr>
              <a:t>real-time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 smtClean="0"/>
              <a:t> contras to the manual method.</a:t>
            </a:r>
          </a:p>
          <a:p>
            <a:pPr lvl="1"/>
            <a:r>
              <a:rPr lang="en-US" dirty="0" smtClean="0"/>
              <a:t>System architecture of the </a:t>
            </a:r>
            <a:r>
              <a:rPr lang="en-US" b="1" dirty="0">
                <a:solidFill>
                  <a:schemeClr val="accent6"/>
                </a:solidFill>
              </a:rPr>
              <a:t>monitoring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system</a:t>
            </a:r>
            <a:r>
              <a:rPr lang="en-US" dirty="0" smtClean="0"/>
              <a:t> is </a:t>
            </a:r>
            <a:r>
              <a:rPr lang="en-US" b="1" dirty="0">
                <a:solidFill>
                  <a:schemeClr val="accent6"/>
                </a:solidFill>
              </a:rPr>
              <a:t>divided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into</a:t>
            </a:r>
            <a:r>
              <a:rPr lang="en-US" dirty="0" smtClean="0"/>
              <a:t> following four areas</a:t>
            </a:r>
          </a:p>
          <a:p>
            <a:pPr lvl="2"/>
            <a:r>
              <a:rPr lang="en-US" dirty="0">
                <a:solidFill>
                  <a:schemeClr val="accent6"/>
                </a:solidFill>
              </a:rPr>
              <a:t>Sensing</a:t>
            </a:r>
          </a:p>
          <a:p>
            <a:pPr lvl="2"/>
            <a:r>
              <a:rPr lang="en-US" dirty="0">
                <a:solidFill>
                  <a:schemeClr val="accent6"/>
                </a:solidFill>
              </a:rPr>
              <a:t>Data Collection</a:t>
            </a:r>
          </a:p>
          <a:p>
            <a:pPr lvl="2"/>
            <a:r>
              <a:rPr lang="en-US" dirty="0">
                <a:solidFill>
                  <a:schemeClr val="accent6"/>
                </a:solidFill>
              </a:rPr>
              <a:t>Processing</a:t>
            </a:r>
          </a:p>
          <a:p>
            <a:pPr lvl="2"/>
            <a:r>
              <a:rPr lang="en-US" dirty="0">
                <a:solidFill>
                  <a:schemeClr val="accent6"/>
                </a:solidFill>
              </a:rPr>
              <a:t>Communication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9" r="36161"/>
          <a:stretch/>
        </p:blipFill>
        <p:spPr>
          <a:xfrm>
            <a:off x="145773" y="1219759"/>
            <a:ext cx="6126662" cy="523255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145773" y="829994"/>
            <a:ext cx="1711059" cy="453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Importance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602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Water Quality Monitoring - IoT Based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9095" y="1334341"/>
            <a:ext cx="5327373" cy="3412877"/>
          </a:xfrm>
        </p:spPr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</a:rPr>
              <a:t>Nodal </a:t>
            </a:r>
            <a:r>
              <a:rPr lang="en-US" b="1" dirty="0">
                <a:solidFill>
                  <a:schemeClr val="accent6"/>
                </a:solidFill>
              </a:rPr>
              <a:t>Network Method (Electronics Sensor Monitoring)</a:t>
            </a:r>
          </a:p>
          <a:p>
            <a:r>
              <a:rPr lang="en-US" dirty="0" smtClean="0"/>
              <a:t>The </a:t>
            </a:r>
            <a:r>
              <a:rPr lang="en-US" dirty="0"/>
              <a:t>methods have </a:t>
            </a:r>
            <a:r>
              <a:rPr lang="en-US" dirty="0" smtClean="0"/>
              <a:t>following </a:t>
            </a:r>
            <a:r>
              <a:rPr lang="en-US" b="1" dirty="0">
                <a:solidFill>
                  <a:schemeClr val="accent6"/>
                </a:solidFill>
              </a:rPr>
              <a:t>limitations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Very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expansive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Maintenance</a:t>
            </a:r>
            <a:r>
              <a:rPr lang="en-US" dirty="0" smtClean="0"/>
              <a:t> of the sensors along with </a:t>
            </a:r>
            <a:r>
              <a:rPr lang="en-US" b="1" dirty="0">
                <a:solidFill>
                  <a:schemeClr val="accent6"/>
                </a:solidFill>
              </a:rPr>
              <a:t>power</a:t>
            </a:r>
            <a:r>
              <a:rPr lang="en-US" dirty="0" smtClean="0"/>
              <a:t> source are </a:t>
            </a:r>
            <a:r>
              <a:rPr lang="en-US" b="1" dirty="0">
                <a:solidFill>
                  <a:schemeClr val="accent6"/>
                </a:solidFill>
              </a:rPr>
              <a:t>challenging</a:t>
            </a:r>
          </a:p>
          <a:p>
            <a:pPr lvl="1"/>
            <a:r>
              <a:rPr lang="en-US" dirty="0" smtClean="0"/>
              <a:t>Natural </a:t>
            </a:r>
            <a:r>
              <a:rPr lang="en-US" b="1" dirty="0">
                <a:solidFill>
                  <a:schemeClr val="accent6"/>
                </a:solidFill>
              </a:rPr>
              <a:t>disaster</a:t>
            </a:r>
            <a:r>
              <a:rPr lang="en-US" dirty="0" smtClean="0"/>
              <a:t> and </a:t>
            </a:r>
            <a:r>
              <a:rPr lang="en-US" b="1" dirty="0">
                <a:solidFill>
                  <a:schemeClr val="accent6"/>
                </a:solidFill>
              </a:rPr>
              <a:t>aquatic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animal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movement</a:t>
            </a:r>
            <a:r>
              <a:rPr lang="en-US" dirty="0" smtClean="0"/>
              <a:t> in the waterbody may </a:t>
            </a:r>
            <a:r>
              <a:rPr lang="en-US" b="1" dirty="0">
                <a:solidFill>
                  <a:schemeClr val="accent6"/>
                </a:solidFill>
              </a:rPr>
              <a:t>damage</a:t>
            </a:r>
            <a:r>
              <a:rPr lang="en-US" dirty="0" smtClean="0"/>
              <a:t> the sensors</a:t>
            </a:r>
          </a:p>
          <a:p>
            <a:pPr lvl="1"/>
            <a:r>
              <a:rPr lang="en-US" dirty="0" smtClean="0"/>
              <a:t>The sensors are </a:t>
            </a:r>
            <a:r>
              <a:rPr lang="en-US" b="1" dirty="0">
                <a:solidFill>
                  <a:schemeClr val="accent6"/>
                </a:solidFill>
              </a:rPr>
              <a:t>not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moveable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56" y="1358193"/>
            <a:ext cx="6255774" cy="469183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210506" y="880516"/>
            <a:ext cx="1711059" cy="453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Importance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462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Water Quality Monitoring - IoT Based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5726281" cy="510003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Importance</a:t>
            </a:r>
          </a:p>
          <a:p>
            <a:pPr lvl="0"/>
            <a:r>
              <a:rPr lang="en-US" dirty="0" smtClean="0"/>
              <a:t>A </a:t>
            </a:r>
            <a:r>
              <a:rPr lang="en-US" b="1" dirty="0">
                <a:solidFill>
                  <a:schemeClr val="accent6"/>
                </a:solidFill>
              </a:rPr>
              <a:t>low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cost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solution</a:t>
            </a:r>
            <a:r>
              <a:rPr lang="en-US" dirty="0" smtClean="0"/>
              <a:t> is possible for WQM </a:t>
            </a:r>
            <a:r>
              <a:rPr lang="en-US" b="1" dirty="0">
                <a:solidFill>
                  <a:schemeClr val="accent6"/>
                </a:solidFill>
              </a:rPr>
              <a:t>using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latest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technology</a:t>
            </a:r>
            <a:r>
              <a:rPr lang="en-US" dirty="0" smtClean="0"/>
              <a:t>, Data Analytics, USVs, Machine Learning, AI and IoT.</a:t>
            </a:r>
          </a:p>
          <a:p>
            <a:r>
              <a:rPr lang="en-US" b="1" dirty="0">
                <a:solidFill>
                  <a:schemeClr val="accent6"/>
                </a:solidFill>
              </a:rPr>
              <a:t>No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need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6"/>
                </a:solidFill>
              </a:rPr>
              <a:t>install</a:t>
            </a:r>
            <a:r>
              <a:rPr lang="en-US" dirty="0"/>
              <a:t> sensors </a:t>
            </a:r>
            <a:r>
              <a:rPr lang="en-US" b="1" dirty="0">
                <a:solidFill>
                  <a:schemeClr val="accent6"/>
                </a:solidFill>
              </a:rPr>
              <a:t>permanently</a:t>
            </a:r>
            <a:r>
              <a:rPr lang="en-US" dirty="0"/>
              <a:t> into the waterbody in the solution</a:t>
            </a:r>
          </a:p>
          <a:p>
            <a:pPr lvl="0"/>
            <a:r>
              <a:rPr lang="en-US" dirty="0" smtClean="0"/>
              <a:t>An </a:t>
            </a:r>
            <a:r>
              <a:rPr lang="en-US" b="1" dirty="0">
                <a:solidFill>
                  <a:schemeClr val="accent6"/>
                </a:solidFill>
              </a:rPr>
              <a:t>autonomous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boat</a:t>
            </a:r>
            <a:r>
              <a:rPr lang="en-US" dirty="0" smtClean="0"/>
              <a:t> (USV), mounted </a:t>
            </a:r>
            <a:r>
              <a:rPr lang="en-US" b="1" dirty="0">
                <a:solidFill>
                  <a:schemeClr val="accent6"/>
                </a:solidFill>
              </a:rPr>
              <a:t>with</a:t>
            </a:r>
            <a:r>
              <a:rPr lang="en-US" dirty="0" smtClean="0"/>
              <a:t> all the necessary </a:t>
            </a:r>
            <a:r>
              <a:rPr lang="en-US" b="1" dirty="0">
                <a:solidFill>
                  <a:schemeClr val="accent6"/>
                </a:solidFill>
              </a:rPr>
              <a:t>sensors</a:t>
            </a:r>
            <a:r>
              <a:rPr lang="en-US" dirty="0" smtClean="0"/>
              <a:t> can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Collect</a:t>
            </a:r>
            <a:r>
              <a:rPr lang="en-US" dirty="0" smtClean="0"/>
              <a:t> the </a:t>
            </a:r>
            <a:r>
              <a:rPr lang="en-US" b="1" dirty="0">
                <a:solidFill>
                  <a:schemeClr val="accent6"/>
                </a:solidFill>
              </a:rPr>
              <a:t>water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quality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 smtClean="0"/>
              <a:t> and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Send</a:t>
            </a:r>
            <a:r>
              <a:rPr lang="en-US" dirty="0" smtClean="0"/>
              <a:t> the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to</a:t>
            </a:r>
            <a:r>
              <a:rPr lang="en-US" dirty="0" smtClean="0"/>
              <a:t> the </a:t>
            </a:r>
            <a:r>
              <a:rPr lang="en-US" b="1" dirty="0">
                <a:solidFill>
                  <a:schemeClr val="accent6"/>
                </a:solidFill>
              </a:rPr>
              <a:t>cloud</a:t>
            </a:r>
            <a:r>
              <a:rPr lang="en-US" dirty="0" smtClean="0"/>
              <a:t> for data analytics</a:t>
            </a:r>
          </a:p>
          <a:p>
            <a:pPr lvl="0"/>
            <a:r>
              <a:rPr lang="en-US" b="1" dirty="0">
                <a:solidFill>
                  <a:schemeClr val="accent6"/>
                </a:solidFill>
              </a:rPr>
              <a:t>All</a:t>
            </a:r>
            <a:r>
              <a:rPr lang="en-US" dirty="0" smtClean="0"/>
              <a:t> the </a:t>
            </a:r>
            <a:r>
              <a:rPr lang="en-US" b="1" dirty="0">
                <a:solidFill>
                  <a:schemeClr val="accent6"/>
                </a:solidFill>
              </a:rPr>
              <a:t>necessary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parameters</a:t>
            </a:r>
            <a:r>
              <a:rPr lang="en-US" dirty="0" smtClean="0"/>
              <a:t> of water can be </a:t>
            </a:r>
            <a:r>
              <a:rPr lang="en-US" b="1" dirty="0">
                <a:solidFill>
                  <a:schemeClr val="accent6"/>
                </a:solidFill>
              </a:rPr>
              <a:t>tracked</a:t>
            </a:r>
            <a:r>
              <a:rPr lang="en-US" dirty="0" smtClean="0"/>
              <a:t> and </a:t>
            </a:r>
            <a:r>
              <a:rPr lang="en-US" b="1" dirty="0">
                <a:solidFill>
                  <a:schemeClr val="accent6"/>
                </a:solidFill>
              </a:rPr>
              <a:t>measured</a:t>
            </a:r>
            <a:r>
              <a:rPr lang="en-US" dirty="0" smtClean="0"/>
              <a:t>.</a:t>
            </a:r>
          </a:p>
          <a:p>
            <a:pPr lvl="0"/>
            <a:r>
              <a:rPr lang="en-US" dirty="0" smtClean="0"/>
              <a:t>Detailed report of the </a:t>
            </a:r>
            <a:r>
              <a:rPr lang="en-US" b="1" dirty="0">
                <a:solidFill>
                  <a:schemeClr val="accent6"/>
                </a:solidFill>
              </a:rPr>
              <a:t>containment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status</a:t>
            </a:r>
            <a:r>
              <a:rPr lang="en-US" dirty="0" smtClean="0"/>
              <a:t> of the </a:t>
            </a:r>
            <a:r>
              <a:rPr lang="en-US" b="1" dirty="0">
                <a:solidFill>
                  <a:schemeClr val="accent6"/>
                </a:solidFill>
              </a:rPr>
              <a:t>entire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waterbody</a:t>
            </a:r>
            <a:r>
              <a:rPr lang="en-US" dirty="0" smtClean="0"/>
              <a:t> can be </a:t>
            </a:r>
            <a:r>
              <a:rPr lang="en-US" b="1" dirty="0">
                <a:solidFill>
                  <a:schemeClr val="accent6"/>
                </a:solidFill>
              </a:rPr>
              <a:t>generated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92" y="1434942"/>
            <a:ext cx="5932068" cy="34816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061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Water Quality Monitoring - IoT Based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853145"/>
            <a:ext cx="5123399" cy="1055508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Controller</a:t>
            </a:r>
          </a:p>
          <a:p>
            <a:pPr lvl="1"/>
            <a:r>
              <a:rPr lang="en-US" dirty="0" smtClean="0"/>
              <a:t>ESP32 MCU or</a:t>
            </a:r>
          </a:p>
          <a:p>
            <a:pPr lvl="1"/>
            <a:r>
              <a:rPr lang="en-US" dirty="0" smtClean="0"/>
              <a:t>Arduino Uno with Wi-Fi or Network Shield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5245665" y="3932347"/>
            <a:ext cx="3716842" cy="1233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/>
                </a:solidFill>
              </a:rPr>
              <a:t>WAN Connectivity</a:t>
            </a:r>
          </a:p>
          <a:p>
            <a:pPr lvl="1"/>
            <a:r>
              <a:rPr lang="en-US" dirty="0" smtClean="0"/>
              <a:t>GPRS or GSM Module</a:t>
            </a:r>
          </a:p>
          <a:p>
            <a:r>
              <a:rPr lang="en-US" b="1" dirty="0">
                <a:solidFill>
                  <a:schemeClr val="accent6"/>
                </a:solidFill>
              </a:rPr>
              <a:t>Cloud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Services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8214204" y="1144077"/>
            <a:ext cx="3977796" cy="1457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/>
                </a:solidFill>
              </a:rPr>
              <a:t>For Monitoring and Analysis</a:t>
            </a:r>
          </a:p>
          <a:p>
            <a:pPr lvl="1"/>
            <a:r>
              <a:rPr lang="en-US" dirty="0" smtClean="0"/>
              <a:t>PC</a:t>
            </a:r>
          </a:p>
          <a:p>
            <a:pPr lvl="1"/>
            <a:r>
              <a:rPr lang="en-US" dirty="0" smtClean="0"/>
              <a:t>Mobile</a:t>
            </a:r>
          </a:p>
          <a:p>
            <a:pPr lvl="1"/>
            <a:r>
              <a:rPr lang="en-US" dirty="0" smtClean="0"/>
              <a:t>Tablet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" b="3626"/>
          <a:stretch/>
        </p:blipFill>
        <p:spPr>
          <a:xfrm>
            <a:off x="4546241" y="939743"/>
            <a:ext cx="3667963" cy="2627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7157"/>
            <a:ext cx="5540779" cy="311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8" t="27230" r="17949" b="7041"/>
          <a:stretch/>
        </p:blipFill>
        <p:spPr>
          <a:xfrm>
            <a:off x="8962507" y="2601803"/>
            <a:ext cx="2853006" cy="286940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0" y="737335"/>
            <a:ext cx="5123399" cy="499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Requirements for IoT Setup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1" y="1078540"/>
            <a:ext cx="4224034" cy="436706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/>
                </a:solidFill>
              </a:rPr>
              <a:t>Water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Sensors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Kit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-100009" y="1474953"/>
            <a:ext cx="4414431" cy="119031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PH Sensor</a:t>
            </a:r>
          </a:p>
          <a:p>
            <a:pPr lvl="1"/>
            <a:r>
              <a:rPr lang="en-US" dirty="0"/>
              <a:t>GPS </a:t>
            </a:r>
            <a:r>
              <a:rPr lang="en-US" dirty="0" smtClean="0"/>
              <a:t>Sensor</a:t>
            </a:r>
          </a:p>
          <a:p>
            <a:pPr lvl="1"/>
            <a:r>
              <a:rPr lang="en-US" dirty="0"/>
              <a:t>Turbidity Sensor</a:t>
            </a:r>
          </a:p>
          <a:p>
            <a:pPr lvl="1"/>
            <a:r>
              <a:rPr lang="en-US" dirty="0" smtClean="0"/>
              <a:t>TDS and Dissolved Oxygen Sensor 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1591191" y="1474953"/>
            <a:ext cx="3069135" cy="618666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Temperature </a:t>
            </a:r>
            <a:r>
              <a:rPr lang="en-US" dirty="0"/>
              <a:t>Sensor</a:t>
            </a:r>
          </a:p>
          <a:p>
            <a:pPr lvl="1"/>
            <a:r>
              <a:rPr lang="en-US" dirty="0"/>
              <a:t>Conductivity Sensor</a:t>
            </a:r>
            <a:endParaRPr lang="en-US" dirty="0" smtClean="0"/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5245665" y="5668185"/>
            <a:ext cx="4636968" cy="379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/>
                </a:solidFill>
              </a:rPr>
              <a:t>Unmanned Surface Vehicle (USV)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953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Water Quality Monitoring - IoT Based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774544"/>
            <a:ext cx="1968077" cy="44139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Architecture</a:t>
            </a:r>
            <a:endParaRPr lang="en-US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5905545" y="2524228"/>
            <a:ext cx="2298295" cy="1607744"/>
            <a:chOff x="5905545" y="2524228"/>
            <a:chExt cx="2298295" cy="1607744"/>
          </a:xfrm>
        </p:grpSpPr>
        <p:cxnSp>
          <p:nvCxnSpPr>
            <p:cNvPr id="35" name="Straight Arrow Connector 34"/>
            <p:cNvCxnSpPr>
              <a:stCxn id="10" idx="3"/>
              <a:endCxn id="11" idx="1"/>
            </p:cNvCxnSpPr>
            <p:nvPr/>
          </p:nvCxnSpPr>
          <p:spPr>
            <a:xfrm>
              <a:off x="5975795" y="3661893"/>
              <a:ext cx="86288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Group 142"/>
            <p:cNvGrpSpPr/>
            <p:nvPr/>
          </p:nvGrpSpPr>
          <p:grpSpPr>
            <a:xfrm>
              <a:off x="5905545" y="2524228"/>
              <a:ext cx="2298295" cy="1607744"/>
              <a:chOff x="5905545" y="2524228"/>
              <a:chExt cx="2298295" cy="1607744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5973243" y="2524228"/>
                <a:ext cx="2230597" cy="1607744"/>
                <a:chOff x="5973243" y="2524228"/>
                <a:chExt cx="2230597" cy="1607744"/>
              </a:xfrm>
            </p:grpSpPr>
            <p:sp>
              <p:nvSpPr>
                <p:cNvPr id="11" name="Rounded Rectangle 10"/>
                <p:cNvSpPr/>
                <p:nvPr/>
              </p:nvSpPr>
              <p:spPr>
                <a:xfrm>
                  <a:off x="6838679" y="3191814"/>
                  <a:ext cx="1365161" cy="94015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Cloud Services</a:t>
                  </a:r>
                  <a:endParaRPr lang="en-US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973243" y="2524228"/>
                  <a:ext cx="197516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Central and Remote </a:t>
                  </a:r>
                </a:p>
                <a:p>
                  <a:pPr algn="ctr"/>
                  <a:r>
                    <a:rPr lang="en-US" dirty="0" smtClean="0"/>
                    <a:t>Storage/Analysis</a:t>
                  </a:r>
                  <a:endParaRPr lang="en-US" dirty="0"/>
                </a:p>
              </p:txBody>
            </p:sp>
          </p:grpSp>
          <p:sp>
            <p:nvSpPr>
              <p:cNvPr id="69" name="TextBox 68"/>
              <p:cNvSpPr txBox="1"/>
              <p:nvPr/>
            </p:nvSpPr>
            <p:spPr>
              <a:xfrm>
                <a:off x="5905545" y="3311034"/>
                <a:ext cx="1012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Internet</a:t>
                </a:r>
                <a:endParaRPr lang="en-US" dirty="0"/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8203840" y="3191814"/>
            <a:ext cx="3845454" cy="1651620"/>
            <a:chOff x="8203840" y="3191814"/>
            <a:chExt cx="3845454" cy="1651620"/>
          </a:xfrm>
        </p:grpSpPr>
        <p:grpSp>
          <p:nvGrpSpPr>
            <p:cNvPr id="37" name="Group 36"/>
            <p:cNvGrpSpPr/>
            <p:nvPr/>
          </p:nvGrpSpPr>
          <p:grpSpPr>
            <a:xfrm>
              <a:off x="9945832" y="3191814"/>
              <a:ext cx="2103462" cy="1651620"/>
              <a:chOff x="9945832" y="3191814"/>
              <a:chExt cx="2103462" cy="1651620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10314983" y="3191814"/>
                <a:ext cx="1365161" cy="940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Data Analytics</a:t>
                </a:r>
                <a:endParaRPr lang="en-US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9945832" y="4197103"/>
                <a:ext cx="2103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Research / Decision Making</a:t>
                </a:r>
                <a:endParaRPr lang="en-US" dirty="0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8203840" y="3310416"/>
              <a:ext cx="2111143" cy="369332"/>
              <a:chOff x="8203840" y="3310416"/>
              <a:chExt cx="2111143" cy="369332"/>
            </a:xfrm>
          </p:grpSpPr>
          <p:cxnSp>
            <p:nvCxnSpPr>
              <p:cNvPr id="47" name="Straight Arrow Connector 46"/>
              <p:cNvCxnSpPr>
                <a:stCxn id="11" idx="3"/>
                <a:endCxn id="14" idx="1"/>
              </p:cNvCxnSpPr>
              <p:nvPr/>
            </p:nvCxnSpPr>
            <p:spPr>
              <a:xfrm>
                <a:off x="8203840" y="3661893"/>
                <a:ext cx="211114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9322009" y="3310416"/>
                <a:ext cx="972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Internet</a:t>
                </a:r>
                <a:endParaRPr lang="en-US" dirty="0"/>
              </a:p>
            </p:txBody>
          </p:sp>
        </p:grpSp>
      </p:grpSp>
      <p:grpSp>
        <p:nvGrpSpPr>
          <p:cNvPr id="249" name="Group 248"/>
          <p:cNvGrpSpPr/>
          <p:nvPr/>
        </p:nvGrpSpPr>
        <p:grpSpPr>
          <a:xfrm>
            <a:off x="7521260" y="1031809"/>
            <a:ext cx="3039492" cy="2160005"/>
            <a:chOff x="7521260" y="1031809"/>
            <a:chExt cx="3039492" cy="2160005"/>
          </a:xfrm>
        </p:grpSpPr>
        <p:sp>
          <p:nvSpPr>
            <p:cNvPr id="92" name="Rounded Rectangle 91"/>
            <p:cNvSpPr/>
            <p:nvPr/>
          </p:nvSpPr>
          <p:spPr>
            <a:xfrm>
              <a:off x="8936945" y="1455576"/>
              <a:ext cx="1357720" cy="931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Pollution Control Board</a:t>
              </a:r>
              <a:endParaRPr lang="en-US" dirty="0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7521260" y="2386688"/>
              <a:ext cx="2094545" cy="805126"/>
              <a:chOff x="7528701" y="6068630"/>
              <a:chExt cx="2094545" cy="805126"/>
            </a:xfrm>
          </p:grpSpPr>
          <p:cxnSp>
            <p:nvCxnSpPr>
              <p:cNvPr id="95" name="Straight Arrow Connector 94"/>
              <p:cNvCxnSpPr>
                <a:stCxn id="11" idx="0"/>
                <a:endCxn id="92" idx="2"/>
              </p:cNvCxnSpPr>
              <p:nvPr/>
            </p:nvCxnSpPr>
            <p:spPr>
              <a:xfrm flipV="1">
                <a:off x="7528701" y="6068630"/>
                <a:ext cx="2094545" cy="80512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>
                <a:off x="8527605" y="6344670"/>
                <a:ext cx="972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Internet</a:t>
                </a:r>
                <a:endParaRPr lang="en-US" dirty="0"/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8670858" y="1031809"/>
              <a:ext cx="1889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Report Generation</a:t>
              </a:r>
              <a:endParaRPr lang="en-US" dirty="0"/>
            </a:p>
          </p:txBody>
        </p:sp>
      </p:grpSp>
      <p:grpSp>
        <p:nvGrpSpPr>
          <p:cNvPr id="112" name="Group 111"/>
          <p:cNvGrpSpPr/>
          <p:nvPr/>
        </p:nvGrpSpPr>
        <p:grpSpPr>
          <a:xfrm rot="10800000">
            <a:off x="4092758" y="4140815"/>
            <a:ext cx="2422577" cy="2416612"/>
            <a:chOff x="4081927" y="775201"/>
            <a:chExt cx="2422577" cy="2416612"/>
          </a:xfrm>
        </p:grpSpPr>
        <p:grpSp>
          <p:nvGrpSpPr>
            <p:cNvPr id="113" name="Group 112"/>
            <p:cNvGrpSpPr/>
            <p:nvPr/>
          </p:nvGrpSpPr>
          <p:grpSpPr>
            <a:xfrm>
              <a:off x="4081927" y="775201"/>
              <a:ext cx="2422577" cy="1583592"/>
              <a:chOff x="4071523" y="4363701"/>
              <a:chExt cx="2422577" cy="1583592"/>
            </a:xfrm>
          </p:grpSpPr>
          <p:sp>
            <p:nvSpPr>
              <p:cNvPr id="119" name="Rounded Rectangle 118"/>
              <p:cNvSpPr/>
              <p:nvPr/>
            </p:nvSpPr>
            <p:spPr>
              <a:xfrm rot="10800000">
                <a:off x="4613615" y="5007135"/>
                <a:ext cx="1365161" cy="940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USV Controller Node</a:t>
                </a:r>
                <a:endParaRPr lang="en-US" dirty="0"/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 rot="10800000">
                <a:off x="4071523" y="4363701"/>
                <a:ext cx="24225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Unmanned Surface Vehicle</a:t>
                </a: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5255617" y="2358793"/>
              <a:ext cx="797284" cy="833020"/>
              <a:chOff x="5255617" y="2358793"/>
              <a:chExt cx="797284" cy="833020"/>
            </a:xfrm>
          </p:grpSpPr>
          <p:cxnSp>
            <p:nvCxnSpPr>
              <p:cNvPr id="117" name="Straight Arrow Connector 116"/>
              <p:cNvCxnSpPr>
                <a:stCxn id="119" idx="0"/>
              </p:cNvCxnSpPr>
              <p:nvPr/>
            </p:nvCxnSpPr>
            <p:spPr>
              <a:xfrm rot="10800000" flipV="1">
                <a:off x="5293215" y="2358793"/>
                <a:ext cx="13384" cy="8330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Rectangle 117"/>
              <p:cNvSpPr/>
              <p:nvPr/>
            </p:nvSpPr>
            <p:spPr>
              <a:xfrm rot="10800000">
                <a:off x="5255617" y="2637834"/>
                <a:ext cx="79728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Wired</a:t>
                </a:r>
                <a:endParaRPr lang="en-US" dirty="0"/>
              </a:p>
            </p:txBody>
          </p:sp>
        </p:grpSp>
      </p:grpSp>
      <p:grpSp>
        <p:nvGrpSpPr>
          <p:cNvPr id="227" name="Group 226"/>
          <p:cNvGrpSpPr/>
          <p:nvPr/>
        </p:nvGrpSpPr>
        <p:grpSpPr>
          <a:xfrm>
            <a:off x="228508" y="1271759"/>
            <a:ext cx="3580304" cy="4387745"/>
            <a:chOff x="228508" y="1271759"/>
            <a:chExt cx="3580304" cy="4387745"/>
          </a:xfrm>
        </p:grpSpPr>
        <p:sp>
          <p:nvSpPr>
            <p:cNvPr id="99" name="Rectangle 98"/>
            <p:cNvSpPr/>
            <p:nvPr/>
          </p:nvSpPr>
          <p:spPr>
            <a:xfrm>
              <a:off x="772165" y="1271759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Water </a:t>
              </a:r>
              <a:r>
                <a:rPr lang="en-US" dirty="0" smtClean="0"/>
                <a:t>Quality Sensors </a:t>
              </a:r>
              <a:r>
                <a:rPr lang="en-US" dirty="0"/>
                <a:t>Kit</a:t>
              </a: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228508" y="1664279"/>
              <a:ext cx="3580304" cy="3995225"/>
              <a:chOff x="228508" y="1716258"/>
              <a:chExt cx="3580304" cy="3995225"/>
            </a:xfrm>
          </p:grpSpPr>
          <p:sp>
            <p:nvSpPr>
              <p:cNvPr id="151" name="Rounded Rectangle 150"/>
              <p:cNvSpPr/>
              <p:nvPr/>
            </p:nvSpPr>
            <p:spPr>
              <a:xfrm>
                <a:off x="228508" y="1716258"/>
                <a:ext cx="3580304" cy="3995225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455118" y="2910302"/>
                <a:ext cx="1399032" cy="6463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GPS </a:t>
                </a:r>
                <a:r>
                  <a:rPr lang="en-US" dirty="0" smtClean="0"/>
                  <a:t>Sensor</a:t>
                </a:r>
                <a:endParaRPr lang="en-US" dirty="0"/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436642" y="3720087"/>
                <a:ext cx="1399032" cy="6463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Turbidity </a:t>
                </a:r>
                <a:r>
                  <a:rPr lang="en-US" dirty="0" smtClean="0"/>
                  <a:t>Sensor</a:t>
                </a:r>
                <a:endParaRPr lang="en-US" dirty="0"/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451626" y="4546613"/>
                <a:ext cx="1399032" cy="6463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TDS and </a:t>
                </a:r>
                <a:r>
                  <a:rPr lang="en-US" dirty="0" smtClean="0"/>
                  <a:t>DO Sensor</a:t>
                </a:r>
                <a:endParaRPr lang="en-US" dirty="0"/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451625" y="2110591"/>
                <a:ext cx="1399032" cy="6463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PH </a:t>
                </a:r>
              </a:p>
              <a:p>
                <a:pPr algn="ctr"/>
                <a:r>
                  <a:rPr lang="en-US" dirty="0" smtClean="0"/>
                  <a:t>Sensor</a:t>
                </a:r>
                <a:endParaRPr lang="en-US" dirty="0"/>
              </a:p>
            </p:txBody>
          </p:sp>
          <p:sp>
            <p:nvSpPr>
              <p:cNvPr id="107" name="Rounded Rectangle 106"/>
              <p:cNvSpPr/>
              <p:nvPr/>
            </p:nvSpPr>
            <p:spPr>
              <a:xfrm>
                <a:off x="2157697" y="1927483"/>
                <a:ext cx="1397365" cy="6463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Temperature Sensor</a:t>
                </a:r>
                <a:endParaRPr lang="en-US" dirty="0"/>
              </a:p>
            </p:txBody>
          </p:sp>
          <p:sp>
            <p:nvSpPr>
              <p:cNvPr id="124" name="Rounded Rectangle 123"/>
              <p:cNvSpPr/>
              <p:nvPr/>
            </p:nvSpPr>
            <p:spPr>
              <a:xfrm>
                <a:off x="2155693" y="4843434"/>
                <a:ext cx="1397365" cy="6463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Conductivity </a:t>
                </a:r>
                <a:r>
                  <a:rPr lang="en-US" dirty="0" smtClean="0"/>
                  <a:t>Sensor</a:t>
                </a:r>
                <a:endParaRPr lang="en-US" dirty="0"/>
              </a:p>
            </p:txBody>
          </p:sp>
          <p:sp>
            <p:nvSpPr>
              <p:cNvPr id="173" name="Rounded Rectangle 172"/>
              <p:cNvSpPr/>
              <p:nvPr/>
            </p:nvSpPr>
            <p:spPr>
              <a:xfrm>
                <a:off x="2155693" y="3306773"/>
                <a:ext cx="1397365" cy="8037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Sensors Kit Controller</a:t>
                </a:r>
              </a:p>
              <a:p>
                <a:pPr algn="ctr"/>
                <a:r>
                  <a:rPr lang="en-US" dirty="0" smtClean="0"/>
                  <a:t>Node</a:t>
                </a:r>
                <a:endParaRPr lang="en-US" dirty="0"/>
              </a:p>
            </p:txBody>
          </p:sp>
          <p:cxnSp>
            <p:nvCxnSpPr>
              <p:cNvPr id="188" name="Straight Arrow Connector 187"/>
              <p:cNvCxnSpPr>
                <a:stCxn id="84" idx="3"/>
                <a:endCxn id="173" idx="1"/>
              </p:cNvCxnSpPr>
              <p:nvPr/>
            </p:nvCxnSpPr>
            <p:spPr>
              <a:xfrm>
                <a:off x="1854150" y="3233468"/>
                <a:ext cx="301543" cy="4751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/>
              <p:cNvCxnSpPr>
                <a:stCxn id="87" idx="3"/>
                <a:endCxn id="173" idx="1"/>
              </p:cNvCxnSpPr>
              <p:nvPr/>
            </p:nvCxnSpPr>
            <p:spPr>
              <a:xfrm flipV="1">
                <a:off x="1835674" y="3708624"/>
                <a:ext cx="320019" cy="3346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/>
              <p:cNvCxnSpPr>
                <a:stCxn id="104" idx="3"/>
                <a:endCxn id="173" idx="0"/>
              </p:cNvCxnSpPr>
              <p:nvPr/>
            </p:nvCxnSpPr>
            <p:spPr>
              <a:xfrm>
                <a:off x="1850657" y="2433757"/>
                <a:ext cx="1003719" cy="8730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/>
              <p:cNvCxnSpPr>
                <a:stCxn id="89" idx="3"/>
                <a:endCxn id="173" idx="2"/>
              </p:cNvCxnSpPr>
              <p:nvPr/>
            </p:nvCxnSpPr>
            <p:spPr>
              <a:xfrm flipV="1">
                <a:off x="1850658" y="4110475"/>
                <a:ext cx="1003718" cy="7593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>
                <a:stCxn id="107" idx="2"/>
                <a:endCxn id="173" idx="0"/>
              </p:cNvCxnSpPr>
              <p:nvPr/>
            </p:nvCxnSpPr>
            <p:spPr>
              <a:xfrm flipH="1">
                <a:off x="2854376" y="2573814"/>
                <a:ext cx="2004" cy="7329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Arrow Connector 203"/>
              <p:cNvCxnSpPr>
                <a:stCxn id="124" idx="0"/>
                <a:endCxn id="173" idx="2"/>
              </p:cNvCxnSpPr>
              <p:nvPr/>
            </p:nvCxnSpPr>
            <p:spPr>
              <a:xfrm flipV="1">
                <a:off x="2854376" y="4110475"/>
                <a:ext cx="0" cy="7329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/>
              <p:cNvCxnSpPr>
                <a:stCxn id="173" idx="3"/>
                <a:endCxn id="151" idx="3"/>
              </p:cNvCxnSpPr>
              <p:nvPr/>
            </p:nvCxnSpPr>
            <p:spPr>
              <a:xfrm>
                <a:off x="3553058" y="3708624"/>
                <a:ext cx="255754" cy="52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/>
          <p:cNvGrpSpPr/>
          <p:nvPr/>
        </p:nvGrpSpPr>
        <p:grpSpPr>
          <a:xfrm>
            <a:off x="3785812" y="3191814"/>
            <a:ext cx="2189983" cy="940158"/>
            <a:chOff x="3785812" y="3191814"/>
            <a:chExt cx="2189983" cy="940158"/>
          </a:xfrm>
        </p:grpSpPr>
        <p:sp>
          <p:nvSpPr>
            <p:cNvPr id="10" name="Rounded Rectangle 9"/>
            <p:cNvSpPr/>
            <p:nvPr/>
          </p:nvSpPr>
          <p:spPr>
            <a:xfrm>
              <a:off x="4610634" y="3191814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GPRS / GSM Module</a:t>
              </a:r>
              <a:endParaRPr lang="en-US" dirty="0"/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3785812" y="3319988"/>
              <a:ext cx="824822" cy="369332"/>
              <a:chOff x="3785812" y="3319988"/>
              <a:chExt cx="824822" cy="369332"/>
            </a:xfrm>
          </p:grpSpPr>
          <p:cxnSp>
            <p:nvCxnSpPr>
              <p:cNvPr id="156" name="Straight Arrow Connector 155"/>
              <p:cNvCxnSpPr>
                <a:stCxn id="10" idx="1"/>
                <a:endCxn id="151" idx="3"/>
              </p:cNvCxnSpPr>
              <p:nvPr/>
            </p:nvCxnSpPr>
            <p:spPr>
              <a:xfrm flipH="1" flipV="1">
                <a:off x="3808812" y="3661892"/>
                <a:ext cx="801822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9" name="Rectangle 228"/>
              <p:cNvSpPr/>
              <p:nvPr/>
            </p:nvSpPr>
            <p:spPr>
              <a:xfrm>
                <a:off x="3785812" y="3319988"/>
                <a:ext cx="79728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Wired</a:t>
                </a:r>
                <a:endParaRPr lang="en-US" dirty="0"/>
              </a:p>
            </p:txBody>
          </p:sp>
        </p:grpSp>
      </p:grpSp>
      <p:grpSp>
        <p:nvGrpSpPr>
          <p:cNvPr id="250" name="Group 249"/>
          <p:cNvGrpSpPr/>
          <p:nvPr/>
        </p:nvGrpSpPr>
        <p:grpSpPr>
          <a:xfrm>
            <a:off x="7521260" y="4131972"/>
            <a:ext cx="4802038" cy="1727915"/>
            <a:chOff x="7521260" y="4131972"/>
            <a:chExt cx="4802038" cy="1727915"/>
          </a:xfrm>
        </p:grpSpPr>
        <p:sp>
          <p:nvSpPr>
            <p:cNvPr id="15" name="Rounded Rectangle 14"/>
            <p:cNvSpPr/>
            <p:nvPr/>
          </p:nvSpPr>
          <p:spPr>
            <a:xfrm>
              <a:off x="8936945" y="4919729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USV</a:t>
              </a:r>
            </a:p>
            <a:p>
              <a:pPr algn="ctr"/>
              <a:r>
                <a:rPr lang="en-US" dirty="0" smtClean="0"/>
                <a:t>Control Panel</a:t>
              </a:r>
              <a:endParaRPr lang="en-US" dirty="0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7521260" y="4131972"/>
              <a:ext cx="2098266" cy="787757"/>
              <a:chOff x="7521260" y="4131972"/>
              <a:chExt cx="2098266" cy="787757"/>
            </a:xfrm>
          </p:grpSpPr>
          <p:cxnSp>
            <p:nvCxnSpPr>
              <p:cNvPr id="49" name="Straight Arrow Connector 48"/>
              <p:cNvCxnSpPr>
                <a:stCxn id="11" idx="2"/>
                <a:endCxn id="15" idx="0"/>
              </p:cNvCxnSpPr>
              <p:nvPr/>
            </p:nvCxnSpPr>
            <p:spPr>
              <a:xfrm>
                <a:off x="7521260" y="4131972"/>
                <a:ext cx="2098266" cy="7877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/>
              <p:cNvSpPr txBox="1"/>
              <p:nvPr/>
            </p:nvSpPr>
            <p:spPr>
              <a:xfrm>
                <a:off x="8646869" y="4341185"/>
                <a:ext cx="972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Internet</a:t>
                </a:r>
                <a:endParaRPr lang="en-US" dirty="0"/>
              </a:p>
            </p:txBody>
          </p:sp>
        </p:grpSp>
        <p:sp>
          <p:nvSpPr>
            <p:cNvPr id="246" name="TextBox 245"/>
            <p:cNvSpPr txBox="1"/>
            <p:nvPr/>
          </p:nvSpPr>
          <p:spPr>
            <a:xfrm>
              <a:off x="10294665" y="5075530"/>
              <a:ext cx="20286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Base Station, </a:t>
              </a:r>
            </a:p>
            <a:p>
              <a:r>
                <a:rPr lang="en-US" dirty="0" smtClean="0"/>
                <a:t>USV Operator</a:t>
              </a:r>
              <a:endParaRPr 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9671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Water Quality Monitoring - IoT Based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6839463" cy="5679024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How it works</a:t>
            </a:r>
          </a:p>
          <a:p>
            <a:r>
              <a:rPr lang="en-US" dirty="0" smtClean="0"/>
              <a:t>A bundle of all </a:t>
            </a:r>
            <a:r>
              <a:rPr lang="en-US" dirty="0"/>
              <a:t>the </a:t>
            </a:r>
            <a:r>
              <a:rPr lang="en-US" dirty="0" smtClean="0"/>
              <a:t>sensors or a </a:t>
            </a:r>
            <a:r>
              <a:rPr lang="en-US" b="1" dirty="0">
                <a:solidFill>
                  <a:schemeClr val="accent6"/>
                </a:solidFill>
              </a:rPr>
              <a:t>water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quality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sensor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kit</a:t>
            </a:r>
            <a:r>
              <a:rPr lang="en-US" dirty="0" smtClean="0"/>
              <a:t> should be mounted </a:t>
            </a:r>
            <a:r>
              <a:rPr lang="en-US" b="1" dirty="0">
                <a:solidFill>
                  <a:schemeClr val="accent6"/>
                </a:solidFill>
              </a:rPr>
              <a:t>on</a:t>
            </a:r>
            <a:r>
              <a:rPr lang="en-US" dirty="0" smtClean="0"/>
              <a:t> an </a:t>
            </a:r>
            <a:r>
              <a:rPr lang="en-US" b="1" dirty="0">
                <a:solidFill>
                  <a:schemeClr val="accent6"/>
                </a:solidFill>
              </a:rPr>
              <a:t>autonomous</a:t>
            </a:r>
            <a:r>
              <a:rPr lang="en-US" dirty="0" smtClean="0"/>
              <a:t> or unmanned surface </a:t>
            </a:r>
            <a:r>
              <a:rPr lang="en-US" b="1" dirty="0">
                <a:solidFill>
                  <a:schemeClr val="accent6"/>
                </a:solidFill>
              </a:rPr>
              <a:t>vehicle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USV).</a:t>
            </a:r>
          </a:p>
          <a:p>
            <a:r>
              <a:rPr lang="en-US" dirty="0" smtClean="0"/>
              <a:t>The </a:t>
            </a:r>
            <a:r>
              <a:rPr lang="en-US" b="1" dirty="0">
                <a:solidFill>
                  <a:schemeClr val="accent6"/>
                </a:solidFill>
              </a:rPr>
              <a:t>USV</a:t>
            </a:r>
            <a:r>
              <a:rPr lang="en-US" dirty="0" smtClean="0"/>
              <a:t> can be </a:t>
            </a:r>
            <a:r>
              <a:rPr lang="en-US" b="1" dirty="0">
                <a:solidFill>
                  <a:schemeClr val="accent6"/>
                </a:solidFill>
              </a:rPr>
              <a:t>operated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by</a:t>
            </a:r>
            <a:r>
              <a:rPr lang="en-US" dirty="0" smtClean="0"/>
              <a:t> an embedded </a:t>
            </a:r>
            <a:r>
              <a:rPr lang="en-US" b="1" dirty="0">
                <a:solidFill>
                  <a:schemeClr val="accent6"/>
                </a:solidFill>
              </a:rPr>
              <a:t>controller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node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USV</a:t>
            </a:r>
            <a:r>
              <a:rPr lang="en-US" dirty="0" smtClean="0"/>
              <a:t> should </a:t>
            </a:r>
            <a:r>
              <a:rPr lang="en-US" dirty="0"/>
              <a:t>have </a:t>
            </a:r>
            <a:r>
              <a:rPr lang="en-US" b="1" dirty="0">
                <a:solidFill>
                  <a:schemeClr val="accent6"/>
                </a:solidFill>
              </a:rPr>
              <a:t>GSM</a:t>
            </a:r>
            <a:r>
              <a:rPr lang="en-US" dirty="0" smtClean="0"/>
              <a:t> or </a:t>
            </a:r>
            <a:r>
              <a:rPr lang="en-US" b="1" dirty="0">
                <a:solidFill>
                  <a:schemeClr val="accent6"/>
                </a:solidFill>
              </a:rPr>
              <a:t>GPRS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internet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connectivity</a:t>
            </a:r>
            <a:r>
              <a:rPr lang="en-US" dirty="0" smtClean="0"/>
              <a:t> </a:t>
            </a:r>
            <a:r>
              <a:rPr lang="en-US" dirty="0"/>
              <a:t>with the </a:t>
            </a:r>
            <a:r>
              <a:rPr lang="en-US" dirty="0" smtClean="0"/>
              <a:t>cloud server.</a:t>
            </a:r>
          </a:p>
          <a:p>
            <a:r>
              <a:rPr lang="en-US" dirty="0" smtClean="0"/>
              <a:t>The </a:t>
            </a:r>
            <a:r>
              <a:rPr lang="en-US" b="1" dirty="0">
                <a:solidFill>
                  <a:schemeClr val="accent6"/>
                </a:solidFill>
              </a:rPr>
              <a:t>sensor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kit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sense</a:t>
            </a:r>
            <a:r>
              <a:rPr lang="en-US" dirty="0" smtClean="0"/>
              <a:t> the following </a:t>
            </a:r>
            <a:r>
              <a:rPr lang="en-US" b="1" dirty="0">
                <a:solidFill>
                  <a:schemeClr val="accent6"/>
                </a:solidFill>
              </a:rPr>
              <a:t>values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PH Value </a:t>
            </a:r>
            <a:r>
              <a:rPr lang="en-US" dirty="0"/>
              <a:t>of Water </a:t>
            </a:r>
            <a:r>
              <a:rPr lang="en-US" dirty="0" smtClean="0"/>
              <a:t>- PH Sensor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Temperature</a:t>
            </a:r>
            <a:r>
              <a:rPr lang="en-US" dirty="0" smtClean="0"/>
              <a:t> </a:t>
            </a:r>
            <a:r>
              <a:rPr lang="en-US" dirty="0"/>
              <a:t>of Water </a:t>
            </a:r>
            <a:r>
              <a:rPr lang="en-US" dirty="0" smtClean="0"/>
              <a:t>- Temperature Sensor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Conductivity</a:t>
            </a:r>
            <a:r>
              <a:rPr lang="en-US" dirty="0" smtClean="0"/>
              <a:t> </a:t>
            </a:r>
            <a:r>
              <a:rPr lang="en-US" dirty="0"/>
              <a:t>of Water </a:t>
            </a:r>
            <a:r>
              <a:rPr lang="en-US" dirty="0" smtClean="0"/>
              <a:t>- </a:t>
            </a:r>
            <a:r>
              <a:rPr lang="en-US" dirty="0"/>
              <a:t>Conductivity </a:t>
            </a:r>
            <a:r>
              <a:rPr lang="en-US" dirty="0" smtClean="0"/>
              <a:t>Sensor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Clarity</a:t>
            </a:r>
            <a:r>
              <a:rPr lang="en-US" dirty="0" smtClean="0"/>
              <a:t> of Water - </a:t>
            </a:r>
            <a:r>
              <a:rPr lang="en-US" dirty="0"/>
              <a:t>Turbidity </a:t>
            </a:r>
            <a:r>
              <a:rPr lang="en-US" dirty="0" smtClean="0"/>
              <a:t>Sensor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Dissolved Solid and Oxygen </a:t>
            </a:r>
            <a:r>
              <a:rPr lang="en-US" dirty="0" smtClean="0"/>
              <a:t>in Water– TDS and DO Sensor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Location</a:t>
            </a:r>
            <a:r>
              <a:rPr lang="en-US" dirty="0" smtClean="0"/>
              <a:t> of the reading - GPS Sensor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2"/>
          <a:stretch/>
        </p:blipFill>
        <p:spPr>
          <a:xfrm>
            <a:off x="7089912" y="1960732"/>
            <a:ext cx="5004416" cy="31015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35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Water Quality Monitoring - IoT Based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6640681" cy="5679024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How it works</a:t>
            </a:r>
          </a:p>
          <a:p>
            <a:r>
              <a:rPr lang="en-US" dirty="0" smtClean="0"/>
              <a:t>The </a:t>
            </a:r>
            <a:r>
              <a:rPr lang="en-US" b="1" dirty="0">
                <a:solidFill>
                  <a:schemeClr val="accent6"/>
                </a:solidFill>
              </a:rPr>
              <a:t>kit</a:t>
            </a:r>
            <a:r>
              <a:rPr lang="en-US" dirty="0"/>
              <a:t> controller node </a:t>
            </a:r>
            <a:r>
              <a:rPr lang="en-US" b="1" dirty="0">
                <a:solidFill>
                  <a:schemeClr val="accent6"/>
                </a:solidFill>
              </a:rPr>
              <a:t>sends</a:t>
            </a:r>
            <a:r>
              <a:rPr lang="en-US" dirty="0" smtClean="0"/>
              <a:t> all the sensed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to</a:t>
            </a:r>
            <a:r>
              <a:rPr lang="en-US" dirty="0" smtClean="0"/>
              <a:t> the </a:t>
            </a:r>
            <a:r>
              <a:rPr lang="en-US" b="1" dirty="0">
                <a:solidFill>
                  <a:schemeClr val="accent6"/>
                </a:solidFill>
              </a:rPr>
              <a:t>cloud</a:t>
            </a:r>
            <a:r>
              <a:rPr lang="en-US" dirty="0" smtClean="0"/>
              <a:t> server </a:t>
            </a:r>
            <a:r>
              <a:rPr lang="en-US" b="1" dirty="0">
                <a:solidFill>
                  <a:schemeClr val="accent6"/>
                </a:solidFill>
              </a:rPr>
              <a:t>via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GPRS/GSM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The </a:t>
            </a:r>
            <a:r>
              <a:rPr lang="en-US" b="1" dirty="0">
                <a:solidFill>
                  <a:schemeClr val="accent6"/>
                </a:solidFill>
              </a:rPr>
              <a:t>GPRS/GSM</a:t>
            </a:r>
            <a:r>
              <a:rPr lang="en-US" dirty="0" smtClean="0"/>
              <a:t> module is used to </a:t>
            </a:r>
            <a:r>
              <a:rPr lang="en-US" b="1" dirty="0">
                <a:solidFill>
                  <a:schemeClr val="accent6"/>
                </a:solidFill>
              </a:rPr>
              <a:t>provide</a:t>
            </a:r>
            <a:r>
              <a:rPr lang="en-US" dirty="0" smtClean="0"/>
              <a:t> the </a:t>
            </a:r>
            <a:r>
              <a:rPr lang="en-US" b="1" dirty="0">
                <a:solidFill>
                  <a:schemeClr val="accent6"/>
                </a:solidFill>
              </a:rPr>
              <a:t>Internet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connectivity</a:t>
            </a:r>
            <a:r>
              <a:rPr lang="en-US" dirty="0" smtClean="0"/>
              <a:t> with the cloud server.</a:t>
            </a:r>
          </a:p>
          <a:p>
            <a:r>
              <a:rPr lang="en-US" dirty="0"/>
              <a:t>The cloud </a:t>
            </a:r>
            <a:endParaRPr lang="en-US" dirty="0" smtClean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stores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all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the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/>
              <a:t> received </a:t>
            </a:r>
            <a:r>
              <a:rPr lang="en-US" b="1" dirty="0">
                <a:solidFill>
                  <a:schemeClr val="accent6"/>
                </a:solidFill>
              </a:rPr>
              <a:t>from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USVs</a:t>
            </a:r>
            <a:r>
              <a:rPr lang="en-US" dirty="0" smtClean="0"/>
              <a:t>,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Execute</a:t>
            </a:r>
            <a:r>
              <a:rPr lang="en-US" dirty="0" smtClean="0"/>
              <a:t> </a:t>
            </a:r>
            <a:r>
              <a:rPr lang="en-US" dirty="0"/>
              <a:t>some business </a:t>
            </a:r>
            <a:r>
              <a:rPr lang="en-US" b="1" dirty="0">
                <a:solidFill>
                  <a:schemeClr val="accent6"/>
                </a:solidFill>
              </a:rPr>
              <a:t>logic</a:t>
            </a:r>
            <a:r>
              <a:rPr lang="en-US" dirty="0"/>
              <a:t> and </a:t>
            </a:r>
            <a:endParaRPr lang="en-US" dirty="0" smtClean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Do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analysis</a:t>
            </a:r>
            <a:r>
              <a:rPr lang="en-US" dirty="0"/>
              <a:t> on the stored data.</a:t>
            </a:r>
          </a:p>
          <a:p>
            <a:r>
              <a:rPr lang="en-US" dirty="0" smtClean="0"/>
              <a:t>All </a:t>
            </a:r>
            <a:r>
              <a:rPr lang="en-US" dirty="0"/>
              <a:t>those who have </a:t>
            </a:r>
            <a:r>
              <a:rPr lang="en-US" b="1" dirty="0">
                <a:solidFill>
                  <a:schemeClr val="accent6"/>
                </a:solidFill>
              </a:rPr>
              <a:t>rights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to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access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cloud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/>
              <a:t> can </a:t>
            </a:r>
            <a:r>
              <a:rPr lang="en-US" b="1" dirty="0">
                <a:solidFill>
                  <a:schemeClr val="accent6"/>
                </a:solidFill>
              </a:rPr>
              <a:t>get</a:t>
            </a:r>
            <a:r>
              <a:rPr lang="en-US" dirty="0"/>
              <a:t> water </a:t>
            </a:r>
            <a:r>
              <a:rPr lang="en-US" b="1" dirty="0">
                <a:solidFill>
                  <a:schemeClr val="accent6"/>
                </a:solidFill>
              </a:rPr>
              <a:t>quality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records</a:t>
            </a:r>
            <a:r>
              <a:rPr lang="en-US" dirty="0"/>
              <a:t> of the </a:t>
            </a:r>
            <a:r>
              <a:rPr lang="en-US" dirty="0" smtClean="0"/>
              <a:t>waterbody.</a:t>
            </a:r>
          </a:p>
          <a:p>
            <a:r>
              <a:rPr lang="en-US" dirty="0" smtClean="0"/>
              <a:t>Like,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Members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of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Pollution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Control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Board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analytics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team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USV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operator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" r="2482" b="3276"/>
          <a:stretch/>
        </p:blipFill>
        <p:spPr>
          <a:xfrm>
            <a:off x="6818811" y="1787180"/>
            <a:ext cx="5277395" cy="3523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630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Water Quality Monitoring - IoT Based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4732368" cy="539158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How it works</a:t>
            </a:r>
          </a:p>
          <a:p>
            <a:r>
              <a:rPr lang="en-US" b="1" dirty="0">
                <a:solidFill>
                  <a:schemeClr val="accent6"/>
                </a:solidFill>
              </a:rPr>
              <a:t>Authorities</a:t>
            </a:r>
            <a:r>
              <a:rPr lang="en-US" dirty="0" smtClean="0"/>
              <a:t> of the board and </a:t>
            </a:r>
            <a:r>
              <a:rPr lang="en-US" dirty="0"/>
              <a:t>data </a:t>
            </a:r>
            <a:r>
              <a:rPr lang="en-US" b="1" dirty="0">
                <a:solidFill>
                  <a:schemeClr val="accent6"/>
                </a:solidFill>
              </a:rPr>
              <a:t>analytics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teams</a:t>
            </a:r>
            <a:r>
              <a:rPr lang="en-US" dirty="0"/>
              <a:t> may </a:t>
            </a:r>
            <a:r>
              <a:rPr lang="en-US" b="1" dirty="0">
                <a:solidFill>
                  <a:schemeClr val="accent6"/>
                </a:solidFill>
              </a:rPr>
              <a:t>execute</a:t>
            </a:r>
            <a:r>
              <a:rPr lang="en-US" dirty="0"/>
              <a:t> corrective </a:t>
            </a:r>
            <a:r>
              <a:rPr lang="en-US" b="1" dirty="0">
                <a:solidFill>
                  <a:schemeClr val="accent6"/>
                </a:solidFill>
              </a:rPr>
              <a:t>action</a:t>
            </a:r>
            <a:r>
              <a:rPr lang="en-US" dirty="0"/>
              <a:t> based on the data.</a:t>
            </a:r>
          </a:p>
          <a:p>
            <a:r>
              <a:rPr lang="en-US" dirty="0" smtClean="0"/>
              <a:t>An </a:t>
            </a:r>
            <a:r>
              <a:rPr lang="en-US" b="1" dirty="0">
                <a:solidFill>
                  <a:schemeClr val="accent6"/>
                </a:solidFill>
              </a:rPr>
              <a:t>USV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control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panel</a:t>
            </a:r>
            <a:r>
              <a:rPr lang="en-US" dirty="0" smtClean="0"/>
              <a:t> is </a:t>
            </a:r>
            <a:r>
              <a:rPr lang="en-US" b="1" dirty="0">
                <a:solidFill>
                  <a:schemeClr val="accent6"/>
                </a:solidFill>
              </a:rPr>
              <a:t>installed</a:t>
            </a:r>
            <a:r>
              <a:rPr lang="en-US" dirty="0" smtClean="0"/>
              <a:t> in the </a:t>
            </a:r>
            <a:r>
              <a:rPr lang="en-US" b="1" dirty="0">
                <a:solidFill>
                  <a:schemeClr val="accent6"/>
                </a:solidFill>
              </a:rPr>
              <a:t>base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station</a:t>
            </a:r>
            <a:r>
              <a:rPr lang="en-US" dirty="0" smtClean="0"/>
              <a:t> of the WQM system.</a:t>
            </a:r>
          </a:p>
          <a:p>
            <a:r>
              <a:rPr lang="en-US" dirty="0" smtClean="0"/>
              <a:t>The control panel should have internet connectivity for controlling the USV.</a:t>
            </a:r>
          </a:p>
          <a:p>
            <a:r>
              <a:rPr lang="en-US" b="1" dirty="0">
                <a:solidFill>
                  <a:schemeClr val="accent6"/>
                </a:solidFill>
              </a:rPr>
              <a:t>Using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the</a:t>
            </a:r>
            <a:r>
              <a:rPr lang="en-US" dirty="0" smtClean="0"/>
              <a:t> control </a:t>
            </a:r>
            <a:r>
              <a:rPr lang="en-US" b="1" dirty="0">
                <a:solidFill>
                  <a:schemeClr val="accent6"/>
                </a:solidFill>
              </a:rPr>
              <a:t>panel</a:t>
            </a:r>
            <a:r>
              <a:rPr lang="en-US" dirty="0" smtClean="0"/>
              <a:t>, an </a:t>
            </a:r>
            <a:r>
              <a:rPr lang="en-US" b="1" dirty="0">
                <a:solidFill>
                  <a:schemeClr val="accent6"/>
                </a:solidFill>
              </a:rPr>
              <a:t>operator</a:t>
            </a:r>
            <a:r>
              <a:rPr lang="en-US" dirty="0" smtClean="0"/>
              <a:t> can </a:t>
            </a:r>
            <a:r>
              <a:rPr lang="en-US" b="1" dirty="0">
                <a:solidFill>
                  <a:schemeClr val="accent6"/>
                </a:solidFill>
              </a:rPr>
              <a:t>set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paths</a:t>
            </a:r>
            <a:r>
              <a:rPr lang="en-US" dirty="0" smtClean="0"/>
              <a:t> and </a:t>
            </a:r>
            <a:r>
              <a:rPr lang="en-US" b="1" dirty="0">
                <a:solidFill>
                  <a:schemeClr val="accent6"/>
                </a:solidFill>
              </a:rPr>
              <a:t>control</a:t>
            </a:r>
            <a:r>
              <a:rPr lang="en-US" dirty="0" smtClean="0"/>
              <a:t> the </a:t>
            </a:r>
            <a:r>
              <a:rPr lang="en-US" dirty="0"/>
              <a:t>USV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473" y="1284664"/>
            <a:ext cx="6786531" cy="38174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67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Applications with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6640681" cy="5679024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How it works</a:t>
            </a:r>
          </a:p>
          <a:p>
            <a:r>
              <a:rPr lang="en-US" dirty="0"/>
              <a:t>All the </a:t>
            </a:r>
            <a:r>
              <a:rPr lang="en-US" b="1" dirty="0">
                <a:solidFill>
                  <a:schemeClr val="accent6"/>
                </a:solidFill>
              </a:rPr>
              <a:t>controller</a:t>
            </a:r>
            <a:r>
              <a:rPr lang="en-US" dirty="0"/>
              <a:t> nodes should have </a:t>
            </a:r>
            <a:r>
              <a:rPr lang="en-US" b="1" dirty="0">
                <a:solidFill>
                  <a:schemeClr val="accent6"/>
                </a:solidFill>
              </a:rPr>
              <a:t>connected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with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Fog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local</a:t>
            </a:r>
            <a:r>
              <a:rPr lang="en-US" dirty="0"/>
              <a:t> computer </a:t>
            </a:r>
            <a:r>
              <a:rPr lang="en-US" b="1" dirty="0">
                <a:solidFill>
                  <a:schemeClr val="accent6"/>
                </a:solidFill>
              </a:rPr>
              <a:t>network</a:t>
            </a:r>
            <a:r>
              <a:rPr lang="en-US" dirty="0"/>
              <a:t>, or </a:t>
            </a:r>
            <a:r>
              <a:rPr lang="en-US" b="1" dirty="0">
                <a:solidFill>
                  <a:schemeClr val="accent6"/>
                </a:solidFill>
              </a:rPr>
              <a:t>directly</a:t>
            </a:r>
            <a:r>
              <a:rPr lang="en-US" dirty="0"/>
              <a:t> to the </a:t>
            </a:r>
            <a:r>
              <a:rPr lang="en-US" b="1" dirty="0">
                <a:solidFill>
                  <a:schemeClr val="accent6"/>
                </a:solidFill>
              </a:rPr>
              <a:t>cloud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server</a:t>
            </a:r>
            <a:r>
              <a:rPr lang="en-US" dirty="0"/>
              <a:t> via Internet.</a:t>
            </a:r>
          </a:p>
          <a:p>
            <a:r>
              <a:rPr lang="en-US" b="1" dirty="0">
                <a:solidFill>
                  <a:schemeClr val="accent6"/>
                </a:solidFill>
              </a:rPr>
              <a:t>Fog</a:t>
            </a:r>
            <a:r>
              <a:rPr lang="en-US" dirty="0" smtClean="0"/>
              <a:t> or </a:t>
            </a:r>
            <a:r>
              <a:rPr lang="en-US" b="1" dirty="0">
                <a:solidFill>
                  <a:schemeClr val="accent6"/>
                </a:solidFill>
              </a:rPr>
              <a:t>local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computer</a:t>
            </a:r>
            <a:r>
              <a:rPr lang="en-US" dirty="0" smtClean="0"/>
              <a:t>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Receives</a:t>
            </a:r>
            <a:r>
              <a:rPr lang="en-US" dirty="0" smtClean="0"/>
              <a:t> all </a:t>
            </a:r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from</a:t>
            </a:r>
            <a:r>
              <a:rPr lang="en-US" dirty="0"/>
              <a:t> all the </a:t>
            </a:r>
            <a:r>
              <a:rPr lang="en-US" b="1" dirty="0">
                <a:solidFill>
                  <a:schemeClr val="accent6"/>
                </a:solidFill>
              </a:rPr>
              <a:t>controller</a:t>
            </a:r>
            <a:r>
              <a:rPr lang="en-US" dirty="0"/>
              <a:t> nodes</a:t>
            </a:r>
            <a:r>
              <a:rPr lang="en-US" dirty="0" smtClean="0"/>
              <a:t>,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Execute</a:t>
            </a:r>
            <a:r>
              <a:rPr lang="en-US" dirty="0" smtClean="0"/>
              <a:t> some </a:t>
            </a:r>
            <a:r>
              <a:rPr lang="en-US" b="1" dirty="0">
                <a:solidFill>
                  <a:schemeClr val="accent6"/>
                </a:solidFill>
              </a:rPr>
              <a:t>business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logic</a:t>
            </a:r>
            <a:r>
              <a:rPr lang="en-US" dirty="0" smtClean="0"/>
              <a:t> and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Do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analysis</a:t>
            </a:r>
            <a:r>
              <a:rPr lang="en-US" dirty="0" smtClean="0"/>
              <a:t> on the collected data, </a:t>
            </a:r>
            <a:r>
              <a:rPr lang="en-US" dirty="0"/>
              <a:t>and </a:t>
            </a:r>
            <a:endParaRPr lang="en-US" dirty="0" smtClean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Send</a:t>
            </a:r>
            <a:r>
              <a:rPr lang="en-US" dirty="0" smtClean="0"/>
              <a:t> the filtered limited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to</a:t>
            </a:r>
            <a:r>
              <a:rPr lang="en-US" dirty="0" smtClean="0"/>
              <a:t> the </a:t>
            </a:r>
            <a:r>
              <a:rPr lang="en-US" b="1" dirty="0">
                <a:solidFill>
                  <a:schemeClr val="accent6"/>
                </a:solidFill>
              </a:rPr>
              <a:t>cloud</a:t>
            </a:r>
            <a:r>
              <a:rPr lang="en-US" dirty="0" smtClean="0"/>
              <a:t> computer as well as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Send</a:t>
            </a:r>
            <a:r>
              <a:rPr lang="en-US" dirty="0" smtClean="0"/>
              <a:t> the </a:t>
            </a:r>
            <a:r>
              <a:rPr lang="en-US" b="1" dirty="0">
                <a:solidFill>
                  <a:schemeClr val="accent6"/>
                </a:solidFill>
              </a:rPr>
              <a:t>alert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messages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to</a:t>
            </a:r>
            <a:r>
              <a:rPr lang="en-US" dirty="0" smtClean="0"/>
              <a:t> the </a:t>
            </a:r>
            <a:r>
              <a:rPr lang="en-US" b="1" dirty="0" smtClean="0">
                <a:solidFill>
                  <a:schemeClr val="accent6"/>
                </a:solidFill>
              </a:rPr>
              <a:t>local team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b="1" dirty="0">
                <a:solidFill>
                  <a:schemeClr val="accent6"/>
                </a:solidFill>
              </a:rPr>
              <a:t>Fog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computer</a:t>
            </a:r>
            <a:r>
              <a:rPr lang="en-US" dirty="0" smtClean="0"/>
              <a:t> should have </a:t>
            </a:r>
            <a:r>
              <a:rPr lang="en-US" b="1" dirty="0">
                <a:solidFill>
                  <a:schemeClr val="accent6"/>
                </a:solidFill>
              </a:rPr>
              <a:t>Internet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connectivity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for</a:t>
            </a:r>
            <a:r>
              <a:rPr lang="en-US" dirty="0" smtClean="0"/>
              <a:t> the </a:t>
            </a:r>
            <a:r>
              <a:rPr lang="en-US" b="1" dirty="0">
                <a:solidFill>
                  <a:schemeClr val="accent6"/>
                </a:solidFill>
              </a:rPr>
              <a:t>cloud</a:t>
            </a:r>
            <a:r>
              <a:rPr lang="en-US" dirty="0" smtClean="0"/>
              <a:t> communication.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10312" r="4848" b="13125"/>
          <a:stretch/>
        </p:blipFill>
        <p:spPr>
          <a:xfrm>
            <a:off x="6954361" y="1537252"/>
            <a:ext cx="5237639" cy="34588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023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Smart Lavatory - IoT Based 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50" y="962144"/>
            <a:ext cx="5652815" cy="562750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Overview</a:t>
            </a:r>
          </a:p>
          <a:p>
            <a:r>
              <a:rPr lang="en-US" dirty="0"/>
              <a:t>In the all </a:t>
            </a:r>
            <a:r>
              <a:rPr lang="en-US" b="1" dirty="0">
                <a:solidFill>
                  <a:schemeClr val="accent6"/>
                </a:solidFill>
              </a:rPr>
              <a:t>businesses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retaining</a:t>
            </a:r>
            <a:r>
              <a:rPr lang="en-US" dirty="0" smtClean="0"/>
              <a:t> old </a:t>
            </a:r>
            <a:r>
              <a:rPr lang="en-US" b="1" dirty="0">
                <a:solidFill>
                  <a:schemeClr val="accent6"/>
                </a:solidFill>
              </a:rPr>
              <a:t>customer</a:t>
            </a:r>
            <a:r>
              <a:rPr lang="en-US" dirty="0" smtClean="0"/>
              <a:t> is more </a:t>
            </a:r>
            <a:r>
              <a:rPr lang="en-US" b="1" dirty="0">
                <a:solidFill>
                  <a:schemeClr val="accent6"/>
                </a:solidFill>
              </a:rPr>
              <a:t>meaningful</a:t>
            </a:r>
            <a:r>
              <a:rPr lang="en-US" dirty="0" smtClean="0"/>
              <a:t> then the finding new.</a:t>
            </a:r>
          </a:p>
          <a:p>
            <a:r>
              <a:rPr lang="en-US" dirty="0" smtClean="0"/>
              <a:t>It is possible </a:t>
            </a:r>
            <a:r>
              <a:rPr lang="en-US" b="1" dirty="0">
                <a:solidFill>
                  <a:schemeClr val="accent6"/>
                </a:solidFill>
              </a:rPr>
              <a:t>by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Offering </a:t>
            </a:r>
            <a:r>
              <a:rPr lang="en-US" b="1" dirty="0">
                <a:solidFill>
                  <a:schemeClr val="accent6"/>
                </a:solidFill>
              </a:rPr>
              <a:t>good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quality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products</a:t>
            </a:r>
            <a:r>
              <a:rPr lang="en-US" dirty="0" smtClean="0"/>
              <a:t>,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Best services </a:t>
            </a:r>
            <a:r>
              <a:rPr lang="en-US" dirty="0" smtClean="0"/>
              <a:t>and 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>
                <a:solidFill>
                  <a:schemeClr val="accent6"/>
                </a:solidFill>
              </a:rPr>
              <a:t>pleasant experience </a:t>
            </a:r>
            <a:r>
              <a:rPr lang="en-US" dirty="0" smtClean="0"/>
              <a:t>while visiting your place.</a:t>
            </a:r>
          </a:p>
          <a:p>
            <a:r>
              <a:rPr lang="en-US" b="1" dirty="0">
                <a:solidFill>
                  <a:schemeClr val="accent6"/>
                </a:solidFill>
              </a:rPr>
              <a:t>Hygiene</a:t>
            </a:r>
            <a:r>
              <a:rPr lang="en-US" dirty="0" smtClean="0"/>
              <a:t> and </a:t>
            </a:r>
            <a:r>
              <a:rPr lang="en-US" b="1" dirty="0">
                <a:solidFill>
                  <a:schemeClr val="accent6"/>
                </a:solidFill>
              </a:rPr>
              <a:t>comfort</a:t>
            </a:r>
            <a:r>
              <a:rPr lang="en-US" dirty="0" smtClean="0"/>
              <a:t> in lavatory is one of the </a:t>
            </a:r>
            <a:r>
              <a:rPr lang="en-US" b="1" dirty="0">
                <a:solidFill>
                  <a:schemeClr val="accent6"/>
                </a:solidFill>
              </a:rPr>
              <a:t>major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concern</a:t>
            </a:r>
            <a:r>
              <a:rPr lang="en-US" dirty="0" smtClean="0"/>
              <a:t> of the businesses.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Maintaining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/>
                </a:solidFill>
              </a:rPr>
              <a:t>monitoring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cleanliness</a:t>
            </a:r>
            <a:r>
              <a:rPr lang="en-US" dirty="0" smtClean="0"/>
              <a:t> in </a:t>
            </a:r>
            <a:r>
              <a:rPr lang="en-US" b="1" dirty="0">
                <a:solidFill>
                  <a:schemeClr val="accent6"/>
                </a:solidFill>
              </a:rPr>
              <a:t>lavatory</a:t>
            </a:r>
            <a:r>
              <a:rPr lang="en-US" dirty="0" smtClean="0"/>
              <a:t> is a </a:t>
            </a:r>
            <a:r>
              <a:rPr lang="en-US" b="1" dirty="0">
                <a:solidFill>
                  <a:schemeClr val="accent6"/>
                </a:solidFill>
              </a:rPr>
              <a:t>challenging</a:t>
            </a:r>
            <a:r>
              <a:rPr lang="en-US" dirty="0" smtClean="0"/>
              <a:t> task.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474498"/>
            <a:ext cx="5838947" cy="38926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345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Smart Lavatory - IoT Based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4" y="711200"/>
            <a:ext cx="5915733" cy="5517321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Importance</a:t>
            </a:r>
          </a:p>
          <a:p>
            <a:pPr lvl="0"/>
            <a:r>
              <a:rPr lang="en-US" dirty="0" smtClean="0"/>
              <a:t>Mostly </a:t>
            </a:r>
            <a:r>
              <a:rPr lang="en-US" b="1" dirty="0">
                <a:solidFill>
                  <a:schemeClr val="accent6"/>
                </a:solidFill>
              </a:rPr>
              <a:t>lavatory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cleaning</a:t>
            </a:r>
            <a:r>
              <a:rPr lang="en-US" dirty="0" smtClean="0"/>
              <a:t> and </a:t>
            </a:r>
            <a:r>
              <a:rPr lang="en-US" b="1" dirty="0">
                <a:solidFill>
                  <a:schemeClr val="accent6"/>
                </a:solidFill>
              </a:rPr>
              <a:t>monitoring</a:t>
            </a:r>
            <a:r>
              <a:rPr lang="en-US" dirty="0" smtClean="0"/>
              <a:t> is </a:t>
            </a:r>
            <a:r>
              <a:rPr lang="en-US" b="1" dirty="0">
                <a:solidFill>
                  <a:schemeClr val="accent6"/>
                </a:solidFill>
              </a:rPr>
              <a:t>manually</a:t>
            </a:r>
            <a:r>
              <a:rPr lang="en-US" dirty="0"/>
              <a:t> </a:t>
            </a:r>
            <a:r>
              <a:rPr lang="en-US" dirty="0" smtClean="0"/>
              <a:t>done by cleaning staff.</a:t>
            </a:r>
          </a:p>
          <a:p>
            <a:pPr lvl="0"/>
            <a:r>
              <a:rPr lang="en-US" dirty="0" smtClean="0"/>
              <a:t>Because of the manual process some time it’s </a:t>
            </a:r>
            <a:r>
              <a:rPr lang="en-US" b="1" dirty="0">
                <a:solidFill>
                  <a:schemeClr val="accent6"/>
                </a:solidFill>
              </a:rPr>
              <a:t>not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done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properly</a:t>
            </a:r>
            <a:r>
              <a:rPr lang="en-US" dirty="0" smtClean="0"/>
              <a:t>.</a:t>
            </a:r>
          </a:p>
          <a:p>
            <a:pPr lvl="0"/>
            <a:r>
              <a:rPr lang="en-US" b="1" dirty="0">
                <a:solidFill>
                  <a:schemeClr val="accent6"/>
                </a:solidFill>
              </a:rPr>
              <a:t>Unclean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lavatory</a:t>
            </a:r>
            <a:r>
              <a:rPr lang="en-US" dirty="0" smtClean="0"/>
              <a:t> may </a:t>
            </a:r>
            <a:r>
              <a:rPr lang="en-US" dirty="0"/>
              <a:t>become</a:t>
            </a:r>
            <a:r>
              <a:rPr lang="en-US" dirty="0" smtClean="0"/>
              <a:t> a </a:t>
            </a:r>
            <a:r>
              <a:rPr lang="en-US" b="1" dirty="0">
                <a:solidFill>
                  <a:schemeClr val="accent6"/>
                </a:solidFill>
              </a:rPr>
              <a:t>root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cause</a:t>
            </a:r>
            <a:r>
              <a:rPr lang="en-US" dirty="0" smtClean="0"/>
              <a:t> of many </a:t>
            </a:r>
            <a:r>
              <a:rPr lang="en-US" b="1" dirty="0">
                <a:solidFill>
                  <a:schemeClr val="accent6"/>
                </a:solidFill>
              </a:rPr>
              <a:t>diseases</a:t>
            </a:r>
            <a:r>
              <a:rPr lang="en-US" dirty="0" smtClean="0"/>
              <a:t>.</a:t>
            </a:r>
          </a:p>
          <a:p>
            <a:pPr lvl="0"/>
            <a:r>
              <a:rPr lang="en-US" b="1" dirty="0">
                <a:solidFill>
                  <a:schemeClr val="accent6"/>
                </a:solidFill>
              </a:rPr>
              <a:t>User</a:t>
            </a:r>
            <a:r>
              <a:rPr lang="en-US" dirty="0" smtClean="0"/>
              <a:t> may </a:t>
            </a:r>
            <a:r>
              <a:rPr lang="en-US" b="1" dirty="0">
                <a:solidFill>
                  <a:schemeClr val="accent6"/>
                </a:solidFill>
              </a:rPr>
              <a:t>suffer</a:t>
            </a:r>
            <a:r>
              <a:rPr lang="en-US" dirty="0" smtClean="0"/>
              <a:t> because of </a:t>
            </a:r>
            <a:r>
              <a:rPr lang="en-US" b="1" dirty="0">
                <a:solidFill>
                  <a:schemeClr val="accent6"/>
                </a:solidFill>
              </a:rPr>
              <a:t>unavailability</a:t>
            </a:r>
            <a:r>
              <a:rPr lang="en-US" dirty="0" smtClean="0"/>
              <a:t> of </a:t>
            </a:r>
            <a:r>
              <a:rPr lang="en-US" b="1" dirty="0">
                <a:solidFill>
                  <a:schemeClr val="accent6"/>
                </a:solidFill>
              </a:rPr>
              <a:t>water</a:t>
            </a:r>
            <a:r>
              <a:rPr lang="en-US" dirty="0" smtClean="0"/>
              <a:t> or </a:t>
            </a:r>
            <a:r>
              <a:rPr lang="en-US" b="1" dirty="0">
                <a:solidFill>
                  <a:schemeClr val="accent6"/>
                </a:solidFill>
              </a:rPr>
              <a:t>toilet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papers</a:t>
            </a:r>
            <a:r>
              <a:rPr lang="en-US" dirty="0" smtClean="0"/>
              <a:t> in many cases.</a:t>
            </a:r>
          </a:p>
          <a:p>
            <a:pPr lvl="0"/>
            <a:r>
              <a:rPr lang="en-US" dirty="0" smtClean="0"/>
              <a:t>Slippery and </a:t>
            </a:r>
            <a:r>
              <a:rPr lang="en-US" b="1" dirty="0">
                <a:solidFill>
                  <a:schemeClr val="accent6"/>
                </a:solidFill>
              </a:rPr>
              <a:t>wet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floor</a:t>
            </a:r>
            <a:r>
              <a:rPr lang="en-US" dirty="0" smtClean="0"/>
              <a:t> might be </a:t>
            </a:r>
            <a:r>
              <a:rPr lang="en-US" b="1" dirty="0">
                <a:solidFill>
                  <a:schemeClr val="accent6"/>
                </a:solidFill>
              </a:rPr>
              <a:t>unsafe</a:t>
            </a:r>
            <a:r>
              <a:rPr lang="en-US" dirty="0" smtClean="0"/>
              <a:t> for users.</a:t>
            </a:r>
          </a:p>
          <a:p>
            <a:pPr lvl="0"/>
            <a:r>
              <a:rPr lang="en-US" dirty="0" smtClean="0"/>
              <a:t>An </a:t>
            </a:r>
            <a:r>
              <a:rPr lang="en-US" b="1" dirty="0">
                <a:solidFill>
                  <a:schemeClr val="accent6"/>
                </a:solidFill>
              </a:rPr>
              <a:t>IoT</a:t>
            </a:r>
            <a:r>
              <a:rPr lang="en-US" dirty="0" smtClean="0"/>
              <a:t> </a:t>
            </a:r>
            <a:r>
              <a:rPr lang="en-US" dirty="0"/>
              <a:t>based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smart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lavatory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monitoring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system</a:t>
            </a:r>
            <a:r>
              <a:rPr lang="en-US" dirty="0"/>
              <a:t> is </a:t>
            </a:r>
            <a:r>
              <a:rPr lang="en-US" b="1" dirty="0">
                <a:solidFill>
                  <a:schemeClr val="accent6"/>
                </a:solidFill>
              </a:rPr>
              <a:t>needed</a:t>
            </a:r>
            <a:r>
              <a:rPr lang="en-US" dirty="0"/>
              <a:t> </a:t>
            </a:r>
            <a:r>
              <a:rPr lang="en-US" dirty="0" smtClean="0"/>
              <a:t>to solve </a:t>
            </a:r>
            <a:r>
              <a:rPr lang="en-US" dirty="0"/>
              <a:t>the </a:t>
            </a:r>
            <a:r>
              <a:rPr lang="en-US" dirty="0" smtClean="0"/>
              <a:t>above mentioned issues.   </a:t>
            </a:r>
          </a:p>
          <a:p>
            <a:pPr lvl="0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1" b="15795"/>
          <a:stretch/>
        </p:blipFill>
        <p:spPr>
          <a:xfrm>
            <a:off x="5968741" y="1518700"/>
            <a:ext cx="6142755" cy="32113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57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Smart Lavatory - IoT Based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853145"/>
            <a:ext cx="5123399" cy="1055508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Controller</a:t>
            </a:r>
          </a:p>
          <a:p>
            <a:pPr lvl="1"/>
            <a:r>
              <a:rPr lang="en-US" dirty="0" smtClean="0"/>
              <a:t>ESP32 MCU or</a:t>
            </a:r>
          </a:p>
          <a:p>
            <a:pPr lvl="1"/>
            <a:r>
              <a:rPr lang="en-US" dirty="0" smtClean="0"/>
              <a:t>Arduino Uno with Wi-Fi or Network Shield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5245665" y="3932347"/>
            <a:ext cx="3846084" cy="1578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/>
                </a:solidFill>
              </a:rPr>
              <a:t>LAN and WAN Connectivity</a:t>
            </a:r>
          </a:p>
          <a:p>
            <a:pPr lvl="1"/>
            <a:r>
              <a:rPr lang="en-US" dirty="0"/>
              <a:t>Router and Switches </a:t>
            </a:r>
          </a:p>
          <a:p>
            <a:pPr lvl="1"/>
            <a:r>
              <a:rPr lang="en-US" dirty="0"/>
              <a:t>Wireless Access Point</a:t>
            </a:r>
          </a:p>
          <a:p>
            <a:r>
              <a:rPr lang="en-US" b="1" dirty="0">
                <a:solidFill>
                  <a:schemeClr val="accent6"/>
                </a:solidFill>
              </a:rPr>
              <a:t>Cloud Services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8214204" y="1144077"/>
            <a:ext cx="3977796" cy="1457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/>
                </a:solidFill>
              </a:rPr>
              <a:t>For Monitoring and Analysis</a:t>
            </a:r>
          </a:p>
          <a:p>
            <a:pPr lvl="1"/>
            <a:r>
              <a:rPr lang="en-US" dirty="0" smtClean="0"/>
              <a:t>PC</a:t>
            </a:r>
          </a:p>
          <a:p>
            <a:pPr lvl="1"/>
            <a:r>
              <a:rPr lang="en-US" dirty="0" smtClean="0"/>
              <a:t>Mobile</a:t>
            </a:r>
          </a:p>
          <a:p>
            <a:pPr lvl="1"/>
            <a:r>
              <a:rPr lang="en-US" dirty="0" smtClean="0"/>
              <a:t>Tablet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" b="3626"/>
          <a:stretch/>
        </p:blipFill>
        <p:spPr>
          <a:xfrm>
            <a:off x="4546241" y="939743"/>
            <a:ext cx="3667963" cy="2627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7157"/>
            <a:ext cx="5540779" cy="311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8" t="27230" r="17949" b="7041"/>
          <a:stretch/>
        </p:blipFill>
        <p:spPr>
          <a:xfrm>
            <a:off x="8962507" y="2601803"/>
            <a:ext cx="2853006" cy="286940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0" y="737335"/>
            <a:ext cx="5123399" cy="499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Requirements for IoT Setup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1" y="1078540"/>
            <a:ext cx="4224034" cy="436706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/>
                </a:solidFill>
              </a:rPr>
              <a:t>Water Sensors Kit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-100009" y="1474953"/>
            <a:ext cx="4414431" cy="119031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MQ05 Gas Sensor</a:t>
            </a:r>
          </a:p>
          <a:p>
            <a:pPr lvl="1"/>
            <a:r>
              <a:rPr lang="en-US" dirty="0" smtClean="0"/>
              <a:t>Touch Sensor</a:t>
            </a:r>
          </a:p>
          <a:p>
            <a:pPr lvl="1"/>
            <a:r>
              <a:rPr lang="en-US" dirty="0" smtClean="0"/>
              <a:t>Sharp IR </a:t>
            </a:r>
            <a:r>
              <a:rPr lang="en-US" dirty="0"/>
              <a:t>Sensor</a:t>
            </a:r>
          </a:p>
          <a:p>
            <a:pPr lvl="1"/>
            <a:r>
              <a:rPr lang="en-US" dirty="0" smtClean="0"/>
              <a:t>Water Level Float Sensor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227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Smart Lavatory - IoT Based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69" y="770507"/>
            <a:ext cx="1791822" cy="43299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Architecture</a:t>
            </a:r>
            <a:endParaRPr lang="en-US" dirty="0"/>
          </a:p>
        </p:txBody>
      </p:sp>
      <p:grpSp>
        <p:nvGrpSpPr>
          <p:cNvPr id="148" name="Group 147"/>
          <p:cNvGrpSpPr/>
          <p:nvPr/>
        </p:nvGrpSpPr>
        <p:grpSpPr>
          <a:xfrm>
            <a:off x="3877528" y="3191814"/>
            <a:ext cx="2462621" cy="1890400"/>
            <a:chOff x="3877528" y="3191814"/>
            <a:chExt cx="2462621" cy="1890400"/>
          </a:xfrm>
        </p:grpSpPr>
        <p:grpSp>
          <p:nvGrpSpPr>
            <p:cNvPr id="30" name="Group 29"/>
            <p:cNvGrpSpPr/>
            <p:nvPr/>
          </p:nvGrpSpPr>
          <p:grpSpPr>
            <a:xfrm>
              <a:off x="4246278" y="3191814"/>
              <a:ext cx="2093871" cy="1890400"/>
              <a:chOff x="4246278" y="3191814"/>
              <a:chExt cx="2093871" cy="1890400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4610634" y="3191814"/>
                <a:ext cx="1365161" cy="940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Local Server</a:t>
                </a:r>
                <a:endParaRPr 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246278" y="4158884"/>
                <a:ext cx="20938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Within Organization for Local Analysis and Processing</a:t>
                </a:r>
                <a:endParaRPr lang="en-US" dirty="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3877528" y="3326723"/>
              <a:ext cx="853789" cy="646331"/>
              <a:chOff x="3877528" y="3326723"/>
              <a:chExt cx="853789" cy="646331"/>
            </a:xfrm>
          </p:grpSpPr>
          <p:cxnSp>
            <p:nvCxnSpPr>
              <p:cNvPr id="31" name="Straight Arrow Connector 30"/>
              <p:cNvCxnSpPr>
                <a:stCxn id="9" idx="3"/>
                <a:endCxn id="10" idx="1"/>
              </p:cNvCxnSpPr>
              <p:nvPr/>
            </p:nvCxnSpPr>
            <p:spPr>
              <a:xfrm>
                <a:off x="4037526" y="3661893"/>
                <a:ext cx="57310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/>
              <p:cNvSpPr txBox="1"/>
              <p:nvPr/>
            </p:nvSpPr>
            <p:spPr>
              <a:xfrm>
                <a:off x="3877528" y="3326723"/>
                <a:ext cx="8537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Wi-Fi LAN</a:t>
                </a:r>
                <a:endParaRPr lang="en-US" dirty="0"/>
              </a:p>
            </p:txBody>
          </p:sp>
        </p:grpSp>
      </p:grpSp>
      <p:grpSp>
        <p:nvGrpSpPr>
          <p:cNvPr id="151" name="Group 150"/>
          <p:cNvGrpSpPr/>
          <p:nvPr/>
        </p:nvGrpSpPr>
        <p:grpSpPr>
          <a:xfrm>
            <a:off x="5895304" y="2545753"/>
            <a:ext cx="2766067" cy="1586219"/>
            <a:chOff x="5895304" y="2545753"/>
            <a:chExt cx="2766067" cy="1586219"/>
          </a:xfrm>
        </p:grpSpPr>
        <p:grpSp>
          <p:nvGrpSpPr>
            <p:cNvPr id="34" name="Group 33"/>
            <p:cNvGrpSpPr/>
            <p:nvPr/>
          </p:nvGrpSpPr>
          <p:grpSpPr>
            <a:xfrm>
              <a:off x="6557909" y="2545753"/>
              <a:ext cx="2103462" cy="1586219"/>
              <a:chOff x="6557909" y="2545753"/>
              <a:chExt cx="2103462" cy="1586219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6838679" y="3191814"/>
                <a:ext cx="1365161" cy="940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Cloud Services</a:t>
                </a:r>
                <a:endParaRPr 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557909" y="2545753"/>
                <a:ext cx="2103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Central</a:t>
                </a:r>
              </a:p>
              <a:p>
                <a:pPr algn="ctr"/>
                <a:r>
                  <a:rPr lang="en-US" dirty="0" smtClean="0"/>
                  <a:t>Storage/Analysis</a:t>
                </a:r>
                <a:endParaRPr lang="en-US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895304" y="3338727"/>
              <a:ext cx="1012960" cy="646331"/>
              <a:chOff x="5895304" y="3338727"/>
              <a:chExt cx="1012960" cy="646331"/>
            </a:xfrm>
          </p:grpSpPr>
          <p:cxnSp>
            <p:nvCxnSpPr>
              <p:cNvPr id="35" name="Straight Arrow Connector 34"/>
              <p:cNvCxnSpPr>
                <a:stCxn id="10" idx="3"/>
                <a:endCxn id="11" idx="1"/>
              </p:cNvCxnSpPr>
              <p:nvPr/>
            </p:nvCxnSpPr>
            <p:spPr>
              <a:xfrm>
                <a:off x="5975795" y="3661893"/>
                <a:ext cx="86288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5895304" y="3338727"/>
                <a:ext cx="10129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Internet Gateway</a:t>
                </a:r>
                <a:endParaRPr lang="en-US" dirty="0"/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8203840" y="1781577"/>
            <a:ext cx="3738658" cy="1880316"/>
            <a:chOff x="8203840" y="1781577"/>
            <a:chExt cx="3738658" cy="1880316"/>
          </a:xfrm>
        </p:grpSpPr>
        <p:grpSp>
          <p:nvGrpSpPr>
            <p:cNvPr id="36" name="Group 35"/>
            <p:cNvGrpSpPr/>
            <p:nvPr/>
          </p:nvGrpSpPr>
          <p:grpSpPr>
            <a:xfrm>
              <a:off x="8936946" y="1781577"/>
              <a:ext cx="3005552" cy="999229"/>
              <a:chOff x="8936946" y="1781577"/>
              <a:chExt cx="3005552" cy="999229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8936946" y="1781577"/>
                <a:ext cx="1365161" cy="940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Monitoring System</a:t>
                </a:r>
                <a:endParaRPr lang="en-US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0277765" y="1857476"/>
                <a:ext cx="16647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Store Manager,</a:t>
                </a:r>
              </a:p>
              <a:p>
                <a:r>
                  <a:rPr lang="en-US" dirty="0" smtClean="0"/>
                  <a:t>Support Agency and Other Staff</a:t>
                </a:r>
                <a:endParaRPr lang="en-US" dirty="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203840" y="2251656"/>
              <a:ext cx="1301418" cy="1410237"/>
              <a:chOff x="8203840" y="2251656"/>
              <a:chExt cx="1301418" cy="1410237"/>
            </a:xfrm>
          </p:grpSpPr>
          <p:cxnSp>
            <p:nvCxnSpPr>
              <p:cNvPr id="45" name="Straight Arrow Connector 44"/>
              <p:cNvCxnSpPr>
                <a:stCxn id="11" idx="3"/>
                <a:endCxn id="13" idx="1"/>
              </p:cNvCxnSpPr>
              <p:nvPr/>
            </p:nvCxnSpPr>
            <p:spPr>
              <a:xfrm flipV="1">
                <a:off x="8203840" y="2251656"/>
                <a:ext cx="733106" cy="141023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/>
              <p:cNvSpPr txBox="1"/>
              <p:nvPr/>
            </p:nvSpPr>
            <p:spPr>
              <a:xfrm>
                <a:off x="8532602" y="2757352"/>
                <a:ext cx="972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Internet</a:t>
                </a:r>
                <a:endParaRPr lang="en-US" dirty="0"/>
              </a:p>
            </p:txBody>
          </p:sp>
        </p:grpSp>
      </p:grpSp>
      <p:grpSp>
        <p:nvGrpSpPr>
          <p:cNvPr id="153" name="Group 152"/>
          <p:cNvGrpSpPr/>
          <p:nvPr/>
        </p:nvGrpSpPr>
        <p:grpSpPr>
          <a:xfrm>
            <a:off x="8203840" y="3191814"/>
            <a:ext cx="3845454" cy="1651620"/>
            <a:chOff x="8203840" y="3191814"/>
            <a:chExt cx="3845454" cy="1651620"/>
          </a:xfrm>
        </p:grpSpPr>
        <p:grpSp>
          <p:nvGrpSpPr>
            <p:cNvPr id="37" name="Group 36"/>
            <p:cNvGrpSpPr/>
            <p:nvPr/>
          </p:nvGrpSpPr>
          <p:grpSpPr>
            <a:xfrm>
              <a:off x="9945832" y="3191814"/>
              <a:ext cx="2103462" cy="1651620"/>
              <a:chOff x="9945832" y="3191814"/>
              <a:chExt cx="2103462" cy="1651620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10314983" y="3191814"/>
                <a:ext cx="1365161" cy="940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Data Analytics</a:t>
                </a:r>
                <a:endParaRPr lang="en-US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9945832" y="4197103"/>
                <a:ext cx="2103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Research / Decision Making</a:t>
                </a:r>
                <a:endParaRPr lang="en-US" dirty="0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8203840" y="3292561"/>
              <a:ext cx="2111143" cy="369332"/>
              <a:chOff x="8203840" y="3292561"/>
              <a:chExt cx="2111143" cy="369332"/>
            </a:xfrm>
          </p:grpSpPr>
          <p:cxnSp>
            <p:nvCxnSpPr>
              <p:cNvPr id="47" name="Straight Arrow Connector 46"/>
              <p:cNvCxnSpPr>
                <a:stCxn id="11" idx="3"/>
                <a:endCxn id="14" idx="1"/>
              </p:cNvCxnSpPr>
              <p:nvPr/>
            </p:nvCxnSpPr>
            <p:spPr>
              <a:xfrm>
                <a:off x="8203840" y="3661893"/>
                <a:ext cx="211114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9329450" y="3292561"/>
                <a:ext cx="972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Internet</a:t>
                </a:r>
                <a:endParaRPr lang="en-US" dirty="0"/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8203840" y="3661893"/>
            <a:ext cx="2079097" cy="1983476"/>
            <a:chOff x="8203840" y="3661893"/>
            <a:chExt cx="2079097" cy="1983476"/>
          </a:xfrm>
        </p:grpSpPr>
        <p:sp>
          <p:nvSpPr>
            <p:cNvPr id="15" name="Rounded Rectangle 14"/>
            <p:cNvSpPr/>
            <p:nvPr/>
          </p:nvSpPr>
          <p:spPr>
            <a:xfrm>
              <a:off x="8917776" y="4705211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Customers</a:t>
              </a:r>
              <a:endParaRPr lang="en-US" dirty="0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8203840" y="3661893"/>
              <a:ext cx="1396517" cy="1043318"/>
              <a:chOff x="8203840" y="3661893"/>
              <a:chExt cx="1396517" cy="1043318"/>
            </a:xfrm>
          </p:grpSpPr>
          <p:cxnSp>
            <p:nvCxnSpPr>
              <p:cNvPr id="49" name="Straight Arrow Connector 48"/>
              <p:cNvCxnSpPr>
                <a:stCxn id="11" idx="3"/>
                <a:endCxn id="15" idx="0"/>
              </p:cNvCxnSpPr>
              <p:nvPr/>
            </p:nvCxnSpPr>
            <p:spPr>
              <a:xfrm>
                <a:off x="8203840" y="3661893"/>
                <a:ext cx="1396517" cy="10433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/>
              <p:cNvSpPr txBox="1"/>
              <p:nvPr/>
            </p:nvSpPr>
            <p:spPr>
              <a:xfrm>
                <a:off x="8506731" y="3666036"/>
                <a:ext cx="972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Internet</a:t>
                </a:r>
                <a:endParaRPr lang="en-US" dirty="0"/>
              </a:p>
            </p:txBody>
          </p:sp>
        </p:grpSp>
      </p:grpSp>
      <p:grpSp>
        <p:nvGrpSpPr>
          <p:cNvPr id="149" name="Group 148"/>
          <p:cNvGrpSpPr/>
          <p:nvPr/>
        </p:nvGrpSpPr>
        <p:grpSpPr>
          <a:xfrm>
            <a:off x="5221972" y="2327555"/>
            <a:ext cx="853789" cy="864259"/>
            <a:chOff x="5221972" y="2327555"/>
            <a:chExt cx="853789" cy="864259"/>
          </a:xfrm>
        </p:grpSpPr>
        <p:sp>
          <p:nvSpPr>
            <p:cNvPr id="73" name="TextBox 72"/>
            <p:cNvSpPr txBox="1"/>
            <p:nvPr/>
          </p:nvSpPr>
          <p:spPr>
            <a:xfrm>
              <a:off x="5221972" y="2425812"/>
              <a:ext cx="8537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Wi-Fi / LAN</a:t>
              </a:r>
              <a:endParaRPr lang="en-US" dirty="0"/>
            </a:p>
          </p:txBody>
        </p:sp>
        <p:cxnSp>
          <p:nvCxnSpPr>
            <p:cNvPr id="76" name="Straight Arrow Connector 75"/>
            <p:cNvCxnSpPr>
              <a:stCxn id="68" idx="2"/>
              <a:endCxn id="10" idx="0"/>
            </p:cNvCxnSpPr>
            <p:nvPr/>
          </p:nvCxnSpPr>
          <p:spPr>
            <a:xfrm>
              <a:off x="5293215" y="2327555"/>
              <a:ext cx="0" cy="86425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/>
          <p:cNvGrpSpPr/>
          <p:nvPr/>
        </p:nvGrpSpPr>
        <p:grpSpPr>
          <a:xfrm>
            <a:off x="4610634" y="1387397"/>
            <a:ext cx="2950658" cy="940158"/>
            <a:chOff x="4610634" y="1387397"/>
            <a:chExt cx="2950658" cy="940158"/>
          </a:xfrm>
        </p:grpSpPr>
        <p:sp>
          <p:nvSpPr>
            <p:cNvPr id="68" name="Rounded Rectangle 67"/>
            <p:cNvSpPr/>
            <p:nvPr/>
          </p:nvSpPr>
          <p:spPr>
            <a:xfrm>
              <a:off x="4610634" y="1387397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Cleaning &amp; Monitoring</a:t>
              </a:r>
              <a:r>
                <a:rPr lang="en-US" dirty="0"/>
                <a:t> </a:t>
              </a:r>
              <a:r>
                <a:rPr lang="en-US" dirty="0" smtClean="0"/>
                <a:t>Team </a:t>
              </a:r>
              <a:endParaRPr lang="en-US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941863" y="1493625"/>
              <a:ext cx="1619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Sweepers and</a:t>
              </a:r>
            </a:p>
            <a:p>
              <a:r>
                <a:rPr lang="en-US" dirty="0" smtClean="0"/>
                <a:t>Supervisor</a:t>
              </a:r>
              <a:endParaRPr lang="en-US" dirty="0"/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1937957" y="1802286"/>
            <a:ext cx="2099569" cy="3891386"/>
            <a:chOff x="1937957" y="1802286"/>
            <a:chExt cx="2099569" cy="3891386"/>
          </a:xfrm>
        </p:grpSpPr>
        <p:sp>
          <p:nvSpPr>
            <p:cNvPr id="9" name="Rounded Rectangle 8"/>
            <p:cNvSpPr/>
            <p:nvPr/>
          </p:nvSpPr>
          <p:spPr>
            <a:xfrm>
              <a:off x="2672365" y="3191814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Controller Nodes</a:t>
              </a:r>
              <a:endParaRPr lang="en-US" dirty="0"/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1937957" y="1802286"/>
              <a:ext cx="868126" cy="3891386"/>
              <a:chOff x="1937957" y="1802286"/>
              <a:chExt cx="868126" cy="3891386"/>
            </a:xfrm>
          </p:grpSpPr>
          <p:cxnSp>
            <p:nvCxnSpPr>
              <p:cNvPr id="25" name="Straight Arrow Connector 24"/>
              <p:cNvCxnSpPr>
                <a:stCxn id="5" idx="3"/>
                <a:endCxn id="9" idx="1"/>
              </p:cNvCxnSpPr>
              <p:nvPr/>
            </p:nvCxnSpPr>
            <p:spPr>
              <a:xfrm>
                <a:off x="2115158" y="1889827"/>
                <a:ext cx="557207" cy="177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stCxn id="6" idx="3"/>
                <a:endCxn id="9" idx="1"/>
              </p:cNvCxnSpPr>
              <p:nvPr/>
            </p:nvCxnSpPr>
            <p:spPr>
              <a:xfrm>
                <a:off x="2125955" y="3047438"/>
                <a:ext cx="546410" cy="61445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1952294" y="5324340"/>
                <a:ext cx="853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Wi-Fi</a:t>
                </a:r>
                <a:endParaRPr lang="en-US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937957" y="3481370"/>
                <a:ext cx="6648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Wi-Fi</a:t>
                </a:r>
                <a:endParaRPr lang="en-US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2041844" y="1802286"/>
                <a:ext cx="7432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Wi-Fi</a:t>
                </a:r>
                <a:endParaRPr lang="en-US" dirty="0"/>
              </a:p>
            </p:txBody>
          </p:sp>
          <p:cxnSp>
            <p:nvCxnSpPr>
              <p:cNvPr id="57" name="Straight Arrow Connector 56"/>
              <p:cNvCxnSpPr>
                <a:stCxn id="7" idx="3"/>
                <a:endCxn id="9" idx="1"/>
              </p:cNvCxnSpPr>
              <p:nvPr/>
            </p:nvCxnSpPr>
            <p:spPr>
              <a:xfrm flipV="1">
                <a:off x="2115567" y="3661893"/>
                <a:ext cx="556798" cy="5945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53" idx="3"/>
                <a:endCxn id="9" idx="1"/>
              </p:cNvCxnSpPr>
              <p:nvPr/>
            </p:nvCxnSpPr>
            <p:spPr>
              <a:xfrm flipV="1">
                <a:off x="2126923" y="3661893"/>
                <a:ext cx="545442" cy="177536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2" name="Group 141"/>
          <p:cNvGrpSpPr/>
          <p:nvPr/>
        </p:nvGrpSpPr>
        <p:grpSpPr>
          <a:xfrm>
            <a:off x="81622" y="1103811"/>
            <a:ext cx="2364208" cy="5449856"/>
            <a:chOff x="81622" y="1103811"/>
            <a:chExt cx="2364208" cy="5449856"/>
          </a:xfrm>
        </p:grpSpPr>
        <p:sp>
          <p:nvSpPr>
            <p:cNvPr id="5" name="Rounded Rectangle 4"/>
            <p:cNvSpPr/>
            <p:nvPr/>
          </p:nvSpPr>
          <p:spPr>
            <a:xfrm>
              <a:off x="749997" y="1419748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Touch Sensor Nodes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60794" y="2577359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Gas </a:t>
              </a:r>
              <a:endParaRPr lang="en-US" dirty="0" smtClean="0"/>
            </a:p>
            <a:p>
              <a:pPr algn="ctr"/>
              <a:r>
                <a:rPr lang="en-US" dirty="0" smtClean="0"/>
                <a:t>Sensor Nodes</a:t>
              </a:r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50406" y="3786364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Water Level Float </a:t>
              </a:r>
              <a:r>
                <a:rPr lang="en-US" sz="1600" dirty="0" smtClean="0"/>
                <a:t>Sensor </a:t>
              </a:r>
              <a:r>
                <a:rPr lang="en-US" dirty="0" smtClean="0"/>
                <a:t>Nodes</a:t>
              </a:r>
              <a:endParaRPr lang="en-US" dirty="0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61762" y="4967178"/>
              <a:ext cx="1365161" cy="940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Sharp IR </a:t>
              </a:r>
            </a:p>
            <a:p>
              <a:pPr algn="ctr"/>
              <a:r>
                <a:rPr lang="en-US" dirty="0" smtClean="0"/>
                <a:t>Sensor Nodes</a:t>
              </a:r>
              <a:endParaRPr lang="en-US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02234" y="1103811"/>
              <a:ext cx="1460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For Feedback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 rot="16200000">
              <a:off x="-139856" y="2683149"/>
              <a:ext cx="10971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For</a:t>
              </a:r>
            </a:p>
            <a:p>
              <a:pPr algn="ctr"/>
              <a:r>
                <a:rPr lang="en-US" dirty="0" smtClean="0"/>
                <a:t>Hygiene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 rot="16200000">
              <a:off x="-260677" y="3956452"/>
              <a:ext cx="13309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For</a:t>
              </a:r>
            </a:p>
            <a:p>
              <a:pPr algn="ctr"/>
              <a:r>
                <a:rPr lang="en-US" dirty="0" smtClean="0"/>
                <a:t>Flush Tank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75017" y="5907336"/>
              <a:ext cx="1970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For Toilet Paper Dispenser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5955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Smart Lavatory - IoT Based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5474490" cy="536507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How it works</a:t>
            </a:r>
          </a:p>
          <a:p>
            <a:r>
              <a:rPr lang="en-US" dirty="0" smtClean="0"/>
              <a:t>All the </a:t>
            </a:r>
            <a:r>
              <a:rPr lang="en-US" b="1" dirty="0">
                <a:solidFill>
                  <a:schemeClr val="accent6"/>
                </a:solidFill>
              </a:rPr>
              <a:t>sensor</a:t>
            </a:r>
            <a:r>
              <a:rPr lang="en-US" dirty="0" smtClean="0"/>
              <a:t> nodes should be </a:t>
            </a:r>
            <a:r>
              <a:rPr lang="en-US" b="1" dirty="0">
                <a:solidFill>
                  <a:schemeClr val="accent6"/>
                </a:solidFill>
              </a:rPr>
              <a:t>placed</a:t>
            </a:r>
            <a:r>
              <a:rPr lang="en-US" dirty="0" smtClean="0"/>
              <a:t> at various places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 smtClean="0"/>
              <a:t> the </a:t>
            </a:r>
            <a:r>
              <a:rPr lang="en-US" b="1" dirty="0">
                <a:solidFill>
                  <a:schemeClr val="accent6"/>
                </a:solidFill>
              </a:rPr>
              <a:t>lavatory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area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sensor nodes should have </a:t>
            </a:r>
            <a:r>
              <a:rPr lang="en-US" b="1" dirty="0">
                <a:solidFill>
                  <a:schemeClr val="accent6"/>
                </a:solidFill>
              </a:rPr>
              <a:t>Wi-Fi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connectivity</a:t>
            </a:r>
            <a:r>
              <a:rPr lang="en-US" dirty="0" smtClean="0"/>
              <a:t> with controller nodes.</a:t>
            </a:r>
          </a:p>
          <a:p>
            <a:r>
              <a:rPr lang="en-US" dirty="0" smtClean="0"/>
              <a:t>The sensor nodes sends the sensed data to the controller nodes.</a:t>
            </a:r>
          </a:p>
          <a:p>
            <a:r>
              <a:rPr lang="en-US" dirty="0" smtClean="0"/>
              <a:t>The controller nodes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Collects</a:t>
            </a:r>
            <a:r>
              <a:rPr lang="en-US" dirty="0" smtClean="0"/>
              <a:t> the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 smtClean="0"/>
              <a:t> from all the sensors,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Apply</a:t>
            </a:r>
            <a:r>
              <a:rPr lang="en-US" dirty="0" smtClean="0"/>
              <a:t> some business </a:t>
            </a:r>
            <a:r>
              <a:rPr lang="en-US" b="1" dirty="0">
                <a:solidFill>
                  <a:schemeClr val="accent6"/>
                </a:solidFill>
              </a:rPr>
              <a:t>logic</a:t>
            </a:r>
            <a:r>
              <a:rPr lang="en-US" dirty="0" smtClean="0"/>
              <a:t> on it as per requirements and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Send</a:t>
            </a:r>
            <a:r>
              <a:rPr lang="en-US" dirty="0" smtClean="0"/>
              <a:t> it </a:t>
            </a:r>
            <a:r>
              <a:rPr lang="en-US" b="1" dirty="0">
                <a:solidFill>
                  <a:schemeClr val="accent6"/>
                </a:solidFill>
              </a:rPr>
              <a:t>to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local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computer</a:t>
            </a:r>
            <a:r>
              <a:rPr lang="en-US" dirty="0" smtClean="0"/>
              <a:t>. </a:t>
            </a:r>
          </a:p>
          <a:p>
            <a:r>
              <a:rPr lang="en-US" dirty="0" smtClean="0"/>
              <a:t>All </a:t>
            </a:r>
            <a:r>
              <a:rPr lang="en-US" dirty="0"/>
              <a:t>the controller nodes </a:t>
            </a:r>
            <a:r>
              <a:rPr lang="en-US" dirty="0" smtClean="0"/>
              <a:t>should </a:t>
            </a:r>
            <a:r>
              <a:rPr lang="en-US" dirty="0"/>
              <a:t>have connected with the </a:t>
            </a:r>
            <a:r>
              <a:rPr lang="en-US" dirty="0" smtClean="0"/>
              <a:t>Local </a:t>
            </a:r>
            <a:r>
              <a:rPr lang="en-US" dirty="0"/>
              <a:t>A</a:t>
            </a:r>
            <a:r>
              <a:rPr lang="en-US" dirty="0" smtClean="0"/>
              <a:t>rea Network.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670" y="1827159"/>
            <a:ext cx="6513739" cy="37387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863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Smart Lavatory - IoT Based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5978072" cy="5679024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How it works</a:t>
            </a:r>
          </a:p>
          <a:p>
            <a:r>
              <a:rPr lang="en-US" b="1" dirty="0">
                <a:solidFill>
                  <a:schemeClr val="accent6"/>
                </a:solidFill>
              </a:rPr>
              <a:t>Gas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sensors</a:t>
            </a:r>
            <a:r>
              <a:rPr lang="en-US" dirty="0"/>
              <a:t> are used for </a:t>
            </a:r>
            <a:r>
              <a:rPr lang="en-US" b="1" dirty="0">
                <a:solidFill>
                  <a:schemeClr val="accent6"/>
                </a:solidFill>
              </a:rPr>
              <a:t>monitoring</a:t>
            </a:r>
            <a:r>
              <a:rPr lang="en-US" dirty="0"/>
              <a:t> various </a:t>
            </a:r>
            <a:r>
              <a:rPr lang="en-US" b="1" dirty="0">
                <a:solidFill>
                  <a:schemeClr val="accent6"/>
                </a:solidFill>
              </a:rPr>
              <a:t>gases</a:t>
            </a:r>
            <a:r>
              <a:rPr lang="en-US" dirty="0"/>
              <a:t> levels like </a:t>
            </a:r>
            <a:r>
              <a:rPr lang="en-US" b="1" dirty="0">
                <a:solidFill>
                  <a:schemeClr val="accent6"/>
                </a:solidFill>
              </a:rPr>
              <a:t>ammonia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methane</a:t>
            </a:r>
            <a:r>
              <a:rPr lang="en-US" dirty="0"/>
              <a:t> level in the lavatory.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Touch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sensors</a:t>
            </a:r>
            <a:r>
              <a:rPr lang="en-US" dirty="0" smtClean="0"/>
              <a:t> are used for customers’ </a:t>
            </a:r>
            <a:r>
              <a:rPr lang="en-US" b="1" dirty="0">
                <a:solidFill>
                  <a:schemeClr val="accent6"/>
                </a:solidFill>
              </a:rPr>
              <a:t>feedback</a:t>
            </a:r>
            <a:r>
              <a:rPr lang="en-US" dirty="0" smtClean="0"/>
              <a:t> about </a:t>
            </a:r>
            <a:r>
              <a:rPr lang="en-US" b="1" dirty="0">
                <a:solidFill>
                  <a:schemeClr val="accent6"/>
                </a:solidFill>
              </a:rPr>
              <a:t>ambiance</a:t>
            </a:r>
            <a:r>
              <a:rPr lang="en-US" dirty="0" smtClean="0"/>
              <a:t> and </a:t>
            </a:r>
            <a:r>
              <a:rPr lang="en-US" b="1" dirty="0">
                <a:solidFill>
                  <a:schemeClr val="accent6"/>
                </a:solidFill>
              </a:rPr>
              <a:t>cleanness</a:t>
            </a:r>
            <a:r>
              <a:rPr lang="en-US" dirty="0" smtClean="0"/>
              <a:t> in the lavatory.</a:t>
            </a:r>
          </a:p>
          <a:p>
            <a:r>
              <a:rPr lang="en-US" dirty="0"/>
              <a:t>Water </a:t>
            </a:r>
            <a:r>
              <a:rPr lang="en-US" dirty="0" smtClean="0"/>
              <a:t>level </a:t>
            </a:r>
            <a:r>
              <a:rPr lang="en-US" b="1" dirty="0">
                <a:solidFill>
                  <a:schemeClr val="accent6"/>
                </a:solidFill>
              </a:rPr>
              <a:t>float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sensors</a:t>
            </a:r>
            <a:r>
              <a:rPr lang="en-US" dirty="0" smtClean="0"/>
              <a:t> are used </a:t>
            </a:r>
            <a:r>
              <a:rPr lang="en-US" dirty="0"/>
              <a:t>for </a:t>
            </a:r>
            <a:r>
              <a:rPr lang="en-US" b="1" dirty="0">
                <a:solidFill>
                  <a:schemeClr val="accent6"/>
                </a:solidFill>
              </a:rPr>
              <a:t>monitoring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water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level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 smtClean="0"/>
              <a:t> the </a:t>
            </a:r>
            <a:r>
              <a:rPr lang="en-US" b="1" dirty="0">
                <a:solidFill>
                  <a:schemeClr val="accent6"/>
                </a:solidFill>
              </a:rPr>
              <a:t>flush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tank</a:t>
            </a:r>
            <a:r>
              <a:rPr lang="en-US" dirty="0" smtClean="0"/>
              <a:t> and the flush </a:t>
            </a:r>
            <a:r>
              <a:rPr lang="en-US" b="1" dirty="0">
                <a:solidFill>
                  <a:schemeClr val="accent6"/>
                </a:solidFill>
              </a:rPr>
              <a:t>count</a:t>
            </a:r>
            <a:r>
              <a:rPr lang="en-US" dirty="0" smtClean="0"/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Sharp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IR</a:t>
            </a:r>
            <a:r>
              <a:rPr lang="en-US" dirty="0" smtClean="0"/>
              <a:t> </a:t>
            </a:r>
            <a:r>
              <a:rPr lang="en-US" dirty="0"/>
              <a:t>sensors are placed </a:t>
            </a:r>
            <a:r>
              <a:rPr lang="en-US" dirty="0" smtClean="0"/>
              <a:t>in the </a:t>
            </a:r>
            <a:r>
              <a:rPr lang="en-US" b="1" dirty="0">
                <a:solidFill>
                  <a:schemeClr val="accent6"/>
                </a:solidFill>
              </a:rPr>
              <a:t>toilet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paper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dispenser</a:t>
            </a:r>
            <a:r>
              <a:rPr lang="en-US" dirty="0" smtClean="0"/>
              <a:t> for </a:t>
            </a:r>
            <a:r>
              <a:rPr lang="en-US" dirty="0"/>
              <a:t>monitoring </a:t>
            </a:r>
            <a:r>
              <a:rPr lang="en-US" dirty="0" smtClean="0"/>
              <a:t>remaining toilet papers.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83" y="1906672"/>
            <a:ext cx="5745648" cy="3102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039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Smart Lavatory - IoT Based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5752785" cy="5679024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How it works</a:t>
            </a:r>
          </a:p>
          <a:p>
            <a:r>
              <a:rPr lang="en-US" dirty="0" smtClean="0"/>
              <a:t>Local server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Receives</a:t>
            </a:r>
            <a:r>
              <a:rPr lang="en-US" dirty="0" smtClean="0"/>
              <a:t> all </a:t>
            </a:r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from</a:t>
            </a:r>
            <a:r>
              <a:rPr lang="en-US" dirty="0"/>
              <a:t> all the </a:t>
            </a:r>
            <a:r>
              <a:rPr lang="en-US" b="1" dirty="0">
                <a:solidFill>
                  <a:schemeClr val="accent6"/>
                </a:solidFill>
              </a:rPr>
              <a:t>controller</a:t>
            </a:r>
            <a:r>
              <a:rPr lang="en-US" dirty="0"/>
              <a:t> nodes</a:t>
            </a:r>
            <a:r>
              <a:rPr lang="en-US" dirty="0" smtClean="0"/>
              <a:t>,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Execute</a:t>
            </a:r>
            <a:r>
              <a:rPr lang="en-US" dirty="0" smtClean="0"/>
              <a:t> some </a:t>
            </a:r>
            <a:r>
              <a:rPr lang="en-US" b="1" dirty="0">
                <a:solidFill>
                  <a:schemeClr val="accent6"/>
                </a:solidFill>
              </a:rPr>
              <a:t>business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logic</a:t>
            </a:r>
            <a:r>
              <a:rPr lang="en-US" dirty="0" smtClean="0"/>
              <a:t> and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Do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analysis</a:t>
            </a:r>
            <a:r>
              <a:rPr lang="en-US" dirty="0" smtClean="0"/>
              <a:t> on the </a:t>
            </a:r>
            <a:r>
              <a:rPr lang="en-US" b="1" dirty="0">
                <a:solidFill>
                  <a:schemeClr val="accent6"/>
                </a:solidFill>
              </a:rPr>
              <a:t>collected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 smtClean="0"/>
              <a:t>, </a:t>
            </a:r>
            <a:r>
              <a:rPr lang="en-US" dirty="0"/>
              <a:t>and </a:t>
            </a:r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end the </a:t>
            </a:r>
            <a:r>
              <a:rPr lang="en-US" b="1" dirty="0">
                <a:solidFill>
                  <a:schemeClr val="accent6"/>
                </a:solidFill>
              </a:rPr>
              <a:t>essential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to</a:t>
            </a:r>
            <a:r>
              <a:rPr lang="en-US" dirty="0" smtClean="0"/>
              <a:t> the </a:t>
            </a:r>
            <a:r>
              <a:rPr lang="en-US" b="1" dirty="0">
                <a:solidFill>
                  <a:schemeClr val="accent6"/>
                </a:solidFill>
              </a:rPr>
              <a:t>cloud</a:t>
            </a:r>
            <a:r>
              <a:rPr lang="en-US" dirty="0" smtClean="0"/>
              <a:t> computer.</a:t>
            </a:r>
          </a:p>
          <a:p>
            <a:r>
              <a:rPr lang="en-US" dirty="0"/>
              <a:t>All the </a:t>
            </a:r>
            <a:r>
              <a:rPr lang="en-US" b="1" dirty="0">
                <a:solidFill>
                  <a:schemeClr val="accent6"/>
                </a:solidFill>
              </a:rPr>
              <a:t>cleaning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b="1" dirty="0">
                <a:solidFill>
                  <a:schemeClr val="accent6"/>
                </a:solidFill>
              </a:rPr>
              <a:t>monitoring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team</a:t>
            </a:r>
            <a:r>
              <a:rPr lang="en-US" dirty="0" smtClean="0"/>
              <a:t> members can </a:t>
            </a:r>
            <a:r>
              <a:rPr lang="en-US" dirty="0"/>
              <a:t>be accessed </a:t>
            </a:r>
            <a:r>
              <a:rPr lang="en-US" dirty="0" smtClean="0"/>
              <a:t>following from </a:t>
            </a:r>
            <a:r>
              <a:rPr lang="en-US" dirty="0"/>
              <a:t>the local server .</a:t>
            </a:r>
            <a:endParaRPr lang="en-US" dirty="0" smtClean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Status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of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lavatory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cleanness</a:t>
            </a:r>
            <a:r>
              <a:rPr lang="en-US" dirty="0" smtClean="0"/>
              <a:t>,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Water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and toilet paper availability </a:t>
            </a:r>
          </a:p>
          <a:p>
            <a:r>
              <a:rPr lang="en-US" dirty="0" smtClean="0"/>
              <a:t>The local server should have Internet connectivity to communicate with the cloud.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2" r="5665"/>
          <a:stretch/>
        </p:blipFill>
        <p:spPr>
          <a:xfrm>
            <a:off x="6202018" y="1175067"/>
            <a:ext cx="5758556" cy="43775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268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Smart Lavatory - IoT Based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7024994" cy="5679024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How it works</a:t>
            </a:r>
          </a:p>
          <a:p>
            <a:r>
              <a:rPr lang="en-US" dirty="0" smtClean="0"/>
              <a:t>The </a:t>
            </a:r>
            <a:r>
              <a:rPr lang="en-US" dirty="0"/>
              <a:t>cloud </a:t>
            </a:r>
            <a:endParaRPr lang="en-US" dirty="0" smtClean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stores</a:t>
            </a:r>
            <a:r>
              <a:rPr lang="en-US" dirty="0" smtClean="0"/>
              <a:t> </a:t>
            </a:r>
            <a:r>
              <a:rPr lang="en-US" dirty="0"/>
              <a:t>all </a:t>
            </a:r>
            <a:r>
              <a:rPr lang="en-US" b="1" dirty="0">
                <a:solidFill>
                  <a:schemeClr val="accent6"/>
                </a:solidFill>
              </a:rPr>
              <a:t>the</a:t>
            </a:r>
            <a:r>
              <a:rPr lang="en-US" dirty="0"/>
              <a:t> data </a:t>
            </a:r>
            <a:r>
              <a:rPr lang="en-US" b="1" dirty="0">
                <a:solidFill>
                  <a:schemeClr val="accent6"/>
                </a:solidFill>
              </a:rPr>
              <a:t>received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from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local</a:t>
            </a:r>
            <a:r>
              <a:rPr lang="en-US" dirty="0"/>
              <a:t> server, </a:t>
            </a:r>
            <a:endParaRPr lang="en-US" dirty="0" smtClean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execute</a:t>
            </a:r>
            <a:r>
              <a:rPr lang="en-US" dirty="0" smtClean="0"/>
              <a:t> </a:t>
            </a:r>
            <a:r>
              <a:rPr lang="en-US" dirty="0"/>
              <a:t>some business </a:t>
            </a:r>
            <a:r>
              <a:rPr lang="en-US" b="1" dirty="0">
                <a:solidFill>
                  <a:schemeClr val="accent6"/>
                </a:solidFill>
              </a:rPr>
              <a:t>logic</a:t>
            </a:r>
            <a:r>
              <a:rPr lang="en-US" dirty="0"/>
              <a:t> and </a:t>
            </a:r>
            <a:endParaRPr lang="en-US" dirty="0" smtClean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do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analysis</a:t>
            </a:r>
            <a:r>
              <a:rPr lang="en-US" dirty="0"/>
              <a:t> on the stored data.</a:t>
            </a:r>
          </a:p>
          <a:p>
            <a:r>
              <a:rPr lang="en-US" dirty="0" smtClean="0"/>
              <a:t>All </a:t>
            </a:r>
            <a:r>
              <a:rPr lang="en-US" dirty="0"/>
              <a:t>those who have </a:t>
            </a:r>
            <a:r>
              <a:rPr lang="en-US" b="1" dirty="0">
                <a:solidFill>
                  <a:schemeClr val="accent6"/>
                </a:solidFill>
              </a:rPr>
              <a:t>rights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to access </a:t>
            </a:r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cloud</a:t>
            </a:r>
            <a:r>
              <a:rPr lang="en-US" dirty="0"/>
              <a:t> data can get desire information and </a:t>
            </a:r>
            <a:r>
              <a:rPr lang="en-US" dirty="0" smtClean="0"/>
              <a:t>alerts, like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Store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manager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Service support agency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Local staff members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Data analytics team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Customers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store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manager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data analytics teams </a:t>
            </a:r>
            <a:r>
              <a:rPr lang="en-US" dirty="0"/>
              <a:t>may </a:t>
            </a:r>
            <a:r>
              <a:rPr lang="en-US" b="1" dirty="0">
                <a:solidFill>
                  <a:schemeClr val="accent6"/>
                </a:solidFill>
              </a:rPr>
              <a:t>execute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corrective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action</a:t>
            </a:r>
            <a:r>
              <a:rPr lang="en-US" dirty="0"/>
              <a:t> based on the </a:t>
            </a:r>
            <a:r>
              <a:rPr lang="en-US" dirty="0" smtClean="0"/>
              <a:t>analyzed data.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112" y="1071784"/>
            <a:ext cx="3525279" cy="47003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727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Applications with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6176855" cy="5679024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How it works</a:t>
            </a:r>
          </a:p>
          <a:p>
            <a:r>
              <a:rPr lang="en-US" dirty="0"/>
              <a:t>All the in </a:t>
            </a:r>
            <a:r>
              <a:rPr lang="en-US" b="1" dirty="0">
                <a:solidFill>
                  <a:schemeClr val="accent6"/>
                </a:solidFill>
              </a:rPr>
              <a:t>House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Monitoring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team</a:t>
            </a:r>
            <a:r>
              <a:rPr lang="en-US" dirty="0"/>
              <a:t> members can </a:t>
            </a:r>
            <a:r>
              <a:rPr lang="en-US" b="1" dirty="0">
                <a:solidFill>
                  <a:schemeClr val="accent6"/>
                </a:solidFill>
              </a:rPr>
              <a:t>access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status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of</a:t>
            </a:r>
            <a:r>
              <a:rPr lang="en-US" dirty="0"/>
              <a:t> all the </a:t>
            </a:r>
            <a:r>
              <a:rPr lang="en-US" b="1" dirty="0">
                <a:solidFill>
                  <a:schemeClr val="accent6"/>
                </a:solidFill>
              </a:rPr>
              <a:t>sensors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from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Fog/Local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computer</a:t>
            </a:r>
            <a:r>
              <a:rPr lang="en-US" dirty="0"/>
              <a:t>.</a:t>
            </a:r>
          </a:p>
          <a:p>
            <a:r>
              <a:rPr lang="en-US" dirty="0" smtClean="0"/>
              <a:t>The </a:t>
            </a:r>
            <a:r>
              <a:rPr lang="en-US" b="1" dirty="0">
                <a:solidFill>
                  <a:schemeClr val="accent6"/>
                </a:solidFill>
              </a:rPr>
              <a:t>cloud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Stores</a:t>
            </a:r>
            <a:r>
              <a:rPr lang="en-US" dirty="0" smtClean="0"/>
              <a:t> </a:t>
            </a:r>
            <a:r>
              <a:rPr lang="en-US" dirty="0"/>
              <a:t>all the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received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from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Fog/Local</a:t>
            </a:r>
            <a:r>
              <a:rPr lang="en-US" dirty="0"/>
              <a:t> computer or </a:t>
            </a:r>
            <a:r>
              <a:rPr lang="en-US" b="1" dirty="0">
                <a:solidFill>
                  <a:schemeClr val="accent6"/>
                </a:solidFill>
              </a:rPr>
              <a:t>directly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from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sensors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/>
              <a:t>E</a:t>
            </a:r>
            <a:r>
              <a:rPr lang="en-US" dirty="0" smtClean="0"/>
              <a:t>xecute </a:t>
            </a:r>
            <a:r>
              <a:rPr lang="en-US" dirty="0"/>
              <a:t>some business logic and </a:t>
            </a:r>
            <a:endParaRPr lang="en-US" dirty="0" smtClean="0"/>
          </a:p>
          <a:p>
            <a:pPr lvl="1"/>
            <a:r>
              <a:rPr lang="en-US" dirty="0"/>
              <a:t>D</a:t>
            </a:r>
            <a:r>
              <a:rPr lang="en-US" dirty="0" smtClean="0"/>
              <a:t>o </a:t>
            </a:r>
            <a:r>
              <a:rPr lang="en-US" dirty="0"/>
              <a:t>analysis on the stored data.</a:t>
            </a:r>
          </a:p>
          <a:p>
            <a:r>
              <a:rPr lang="en-US" dirty="0" smtClean="0"/>
              <a:t>All </a:t>
            </a:r>
            <a:r>
              <a:rPr lang="en-US" dirty="0"/>
              <a:t>those </a:t>
            </a:r>
            <a:r>
              <a:rPr lang="en-US" b="1" dirty="0">
                <a:solidFill>
                  <a:schemeClr val="accent6"/>
                </a:solidFill>
              </a:rPr>
              <a:t>who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have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rights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6"/>
                </a:solidFill>
              </a:rPr>
              <a:t>access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cloud</a:t>
            </a:r>
            <a:r>
              <a:rPr lang="en-US" dirty="0"/>
              <a:t> data can </a:t>
            </a:r>
            <a:r>
              <a:rPr lang="en-US" b="1" dirty="0">
                <a:solidFill>
                  <a:schemeClr val="accent6"/>
                </a:solidFill>
              </a:rPr>
              <a:t>get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desire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information</a:t>
            </a:r>
            <a:r>
              <a:rPr lang="en-US" dirty="0"/>
              <a:t> from </a:t>
            </a:r>
            <a:r>
              <a:rPr lang="en-US" dirty="0" smtClean="0"/>
              <a:t>it, like </a:t>
            </a:r>
          </a:p>
          <a:p>
            <a:pPr lvl="1"/>
            <a:r>
              <a:rPr lang="en-US" dirty="0" smtClean="0"/>
              <a:t>Remote </a:t>
            </a:r>
            <a:r>
              <a:rPr lang="en-US" dirty="0"/>
              <a:t>monitoring team members, </a:t>
            </a:r>
            <a:endParaRPr lang="en-US" dirty="0" smtClean="0"/>
          </a:p>
          <a:p>
            <a:pPr lvl="1"/>
            <a:r>
              <a:rPr lang="en-US" dirty="0" smtClean="0"/>
              <a:t>Data </a:t>
            </a:r>
            <a:r>
              <a:rPr lang="en-US" dirty="0"/>
              <a:t>analytics </a:t>
            </a:r>
            <a:r>
              <a:rPr lang="en-US" dirty="0" smtClean="0"/>
              <a:t>team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4" t="446" r="3094" b="1930"/>
          <a:stretch/>
        </p:blipFill>
        <p:spPr>
          <a:xfrm>
            <a:off x="6732104" y="993912"/>
            <a:ext cx="4947318" cy="44924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778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Applications with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6176855" cy="5679024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How it works</a:t>
            </a:r>
          </a:p>
          <a:p>
            <a:r>
              <a:rPr lang="en-US" dirty="0" smtClean="0"/>
              <a:t>The </a:t>
            </a:r>
            <a:r>
              <a:rPr lang="en-US" b="1" dirty="0">
                <a:solidFill>
                  <a:schemeClr val="accent6"/>
                </a:solidFill>
              </a:rPr>
              <a:t>care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taker</a:t>
            </a:r>
            <a:r>
              <a:rPr lang="en-US" dirty="0" smtClean="0"/>
              <a:t> and </a:t>
            </a:r>
            <a:r>
              <a:rPr lang="en-US" b="1" dirty="0">
                <a:solidFill>
                  <a:schemeClr val="accent6"/>
                </a:solidFill>
              </a:rPr>
              <a:t>data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analytics</a:t>
            </a:r>
            <a:r>
              <a:rPr lang="en-US" dirty="0" smtClean="0"/>
              <a:t> teams may </a:t>
            </a:r>
            <a:r>
              <a:rPr lang="en-US" b="1" dirty="0">
                <a:solidFill>
                  <a:schemeClr val="accent6"/>
                </a:solidFill>
              </a:rPr>
              <a:t>execute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corrective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action</a:t>
            </a:r>
            <a:r>
              <a:rPr lang="en-US" dirty="0" smtClean="0"/>
              <a:t> based on the analyzed data.</a:t>
            </a:r>
          </a:p>
          <a:p>
            <a:r>
              <a:rPr lang="en-US" dirty="0" smtClean="0"/>
              <a:t>They may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Send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command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to</a:t>
            </a:r>
            <a:r>
              <a:rPr lang="en-US" dirty="0" smtClean="0"/>
              <a:t> the </a:t>
            </a:r>
            <a:r>
              <a:rPr lang="en-US" dirty="0"/>
              <a:t>local computer </a:t>
            </a:r>
            <a:r>
              <a:rPr lang="en-US" dirty="0" smtClean="0"/>
              <a:t>or to the </a:t>
            </a:r>
            <a:r>
              <a:rPr lang="en-US" b="1" dirty="0">
                <a:solidFill>
                  <a:schemeClr val="accent6"/>
                </a:solidFill>
              </a:rPr>
              <a:t>actuators</a:t>
            </a:r>
            <a:r>
              <a:rPr lang="en-US" dirty="0"/>
              <a:t> directly </a:t>
            </a:r>
            <a:r>
              <a:rPr lang="en-US" dirty="0" smtClean="0"/>
              <a:t>and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Broadcast</a:t>
            </a:r>
            <a:r>
              <a:rPr lang="en-US" dirty="0" smtClean="0"/>
              <a:t> alert </a:t>
            </a:r>
            <a:r>
              <a:rPr lang="en-US" b="1" dirty="0">
                <a:solidFill>
                  <a:schemeClr val="accent6"/>
                </a:solidFill>
              </a:rPr>
              <a:t>messages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6"/>
                </a:solidFill>
              </a:rPr>
              <a:t>to</a:t>
            </a:r>
            <a:r>
              <a:rPr lang="en-US" dirty="0" smtClean="0"/>
              <a:t> the </a:t>
            </a:r>
            <a:r>
              <a:rPr lang="en-US" b="1" dirty="0">
                <a:solidFill>
                  <a:schemeClr val="accent6"/>
                </a:solidFill>
              </a:rPr>
              <a:t>concern</a:t>
            </a:r>
            <a:r>
              <a:rPr lang="en-US" dirty="0" smtClean="0"/>
              <a:t> persons. </a:t>
            </a:r>
          </a:p>
          <a:p>
            <a:r>
              <a:rPr lang="en-US" dirty="0"/>
              <a:t>All the </a:t>
            </a:r>
            <a:r>
              <a:rPr lang="en-US" b="1" dirty="0">
                <a:solidFill>
                  <a:schemeClr val="accent6"/>
                </a:solidFill>
              </a:rPr>
              <a:t>actuator</a:t>
            </a:r>
            <a:r>
              <a:rPr lang="en-US" dirty="0"/>
              <a:t> nodes </a:t>
            </a:r>
            <a:r>
              <a:rPr lang="en-US" b="1" dirty="0">
                <a:solidFill>
                  <a:schemeClr val="accent6"/>
                </a:solidFill>
              </a:rPr>
              <a:t>receives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command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from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cloud</a:t>
            </a:r>
            <a:r>
              <a:rPr lang="en-US" dirty="0"/>
              <a:t> directly or from the </a:t>
            </a:r>
            <a:r>
              <a:rPr lang="en-US" b="1" dirty="0">
                <a:solidFill>
                  <a:schemeClr val="accent6"/>
                </a:solidFill>
              </a:rPr>
              <a:t>controller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local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computer</a:t>
            </a:r>
            <a:r>
              <a:rPr lang="en-US" dirty="0"/>
              <a:t>.</a:t>
            </a:r>
          </a:p>
          <a:p>
            <a:r>
              <a:rPr lang="en-US" dirty="0"/>
              <a:t>The “Local Analysis, Processing and Controlling” section may not be there in many IoT solution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69" y="1902815"/>
            <a:ext cx="5620131" cy="29739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475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Healthcare Application with IoT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63444"/>
            <a:ext cx="4827187" cy="562750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Overview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healthcare</a:t>
            </a:r>
            <a:r>
              <a:rPr lang="en-US" dirty="0"/>
              <a:t> sector </a:t>
            </a:r>
            <a:r>
              <a:rPr lang="en-US" b="1" dirty="0">
                <a:solidFill>
                  <a:schemeClr val="accent6"/>
                </a:solidFill>
              </a:rPr>
              <a:t>consists</a:t>
            </a:r>
            <a:r>
              <a:rPr lang="en-US" dirty="0"/>
              <a:t> of </a:t>
            </a:r>
            <a:r>
              <a:rPr lang="en-US" b="1" dirty="0">
                <a:solidFill>
                  <a:schemeClr val="accent6"/>
                </a:solidFill>
              </a:rPr>
              <a:t>medical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related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goods</a:t>
            </a:r>
            <a:r>
              <a:rPr lang="en-US" dirty="0"/>
              <a:t> and services.</a:t>
            </a:r>
          </a:p>
          <a:p>
            <a:r>
              <a:rPr lang="en-US" dirty="0" smtClean="0"/>
              <a:t>Healthcare sector </a:t>
            </a:r>
            <a:r>
              <a:rPr lang="en-US" b="1" dirty="0">
                <a:solidFill>
                  <a:schemeClr val="accent6"/>
                </a:solidFill>
              </a:rPr>
              <a:t>provides</a:t>
            </a:r>
            <a:r>
              <a:rPr lang="en-US" dirty="0"/>
              <a:t> </a:t>
            </a:r>
            <a:r>
              <a:rPr lang="en-US" b="1" dirty="0">
                <a:solidFill>
                  <a:schemeClr val="accent6"/>
                </a:solidFill>
              </a:rPr>
              <a:t>medical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services</a:t>
            </a:r>
            <a:r>
              <a:rPr lang="en-US" dirty="0" smtClean="0"/>
              <a:t> for </a:t>
            </a:r>
            <a:r>
              <a:rPr lang="en-US" b="1" dirty="0">
                <a:solidFill>
                  <a:schemeClr val="accent6"/>
                </a:solidFill>
              </a:rPr>
              <a:t>maintaining</a:t>
            </a:r>
            <a:r>
              <a:rPr lang="en-US" dirty="0" smtClean="0"/>
              <a:t> or </a:t>
            </a:r>
            <a:r>
              <a:rPr lang="en-US" b="1" dirty="0">
                <a:solidFill>
                  <a:schemeClr val="accent6"/>
                </a:solidFill>
              </a:rPr>
              <a:t>improving</a:t>
            </a:r>
            <a:r>
              <a:rPr lang="en-US" dirty="0" smtClean="0"/>
              <a:t>  health via</a:t>
            </a:r>
          </a:p>
          <a:p>
            <a:pPr lvl="1"/>
            <a:r>
              <a:rPr lang="en-US" dirty="0" smtClean="0"/>
              <a:t>Prevention</a:t>
            </a:r>
          </a:p>
          <a:p>
            <a:pPr lvl="1"/>
            <a:r>
              <a:rPr lang="en-US" dirty="0" smtClean="0"/>
              <a:t>Diagnosis</a:t>
            </a:r>
          </a:p>
          <a:p>
            <a:pPr lvl="1"/>
            <a:r>
              <a:rPr lang="en-US" dirty="0" smtClean="0"/>
              <a:t>Treatment</a:t>
            </a:r>
          </a:p>
          <a:p>
            <a:pPr lvl="1"/>
            <a:r>
              <a:rPr lang="en-US" dirty="0" smtClean="0"/>
              <a:t>Recovery or cure </a:t>
            </a:r>
            <a:r>
              <a:rPr lang="en-US" dirty="0"/>
              <a:t>of disease, </a:t>
            </a:r>
            <a:r>
              <a:rPr lang="en-US" dirty="0" smtClean="0"/>
              <a:t>illness</a:t>
            </a:r>
            <a:r>
              <a:rPr lang="en-US" dirty="0"/>
              <a:t>, injury, and other physical and mental </a:t>
            </a:r>
            <a:r>
              <a:rPr lang="en-US" dirty="0" smtClean="0"/>
              <a:t>harms </a:t>
            </a:r>
            <a:r>
              <a:rPr lang="en-US" dirty="0"/>
              <a:t>in people. </a:t>
            </a:r>
            <a:endParaRPr lang="en-US" dirty="0" smtClean="0"/>
          </a:p>
          <a:p>
            <a:r>
              <a:rPr lang="en-US" dirty="0" smtClean="0"/>
              <a:t>Healthcare </a:t>
            </a:r>
            <a:r>
              <a:rPr lang="en-US" dirty="0"/>
              <a:t>sector is much diversified and is full </a:t>
            </a:r>
            <a:r>
              <a:rPr lang="en-US" dirty="0" smtClean="0"/>
              <a:t>of </a:t>
            </a:r>
            <a:r>
              <a:rPr lang="en-US" dirty="0"/>
              <a:t>opportunities in every segment.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492" y="1017991"/>
            <a:ext cx="7002953" cy="46744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151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OFFICE THEME" val="2GgczCoi"/>
  <p:tag name="ARTICULATE_PROJECT_OPEN" val="0"/>
  <p:tag name="ARTICULATE_SLIDE_COUNT" val="6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18292</TotalTime>
  <Words>5126</Words>
  <Application>Microsoft Office PowerPoint</Application>
  <PresentationFormat>Widescreen</PresentationFormat>
  <Paragraphs>1045</Paragraphs>
  <Slides>67</Slides>
  <Notes>66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Roboto Condensed Light</vt:lpstr>
      <vt:lpstr>Calibri</vt:lpstr>
      <vt:lpstr>Roboto Condensed</vt:lpstr>
      <vt:lpstr>Wingdings</vt:lpstr>
      <vt:lpstr>Segoe UI Black</vt:lpstr>
      <vt:lpstr>Cambria Math</vt:lpstr>
      <vt:lpstr>Arial</vt:lpstr>
      <vt:lpstr>Wingdings 3</vt:lpstr>
      <vt:lpstr>Office Theme</vt:lpstr>
      <vt:lpstr>Unit-5  Application Building with IoT</vt:lpstr>
      <vt:lpstr>Applications with IoT</vt:lpstr>
      <vt:lpstr>Applications with IoT</vt:lpstr>
      <vt:lpstr>Applications with IoT</vt:lpstr>
      <vt:lpstr>Applications with IoT</vt:lpstr>
      <vt:lpstr>Applications with IoT</vt:lpstr>
      <vt:lpstr>Applications with IoT</vt:lpstr>
      <vt:lpstr>Applications with IoT</vt:lpstr>
      <vt:lpstr>Healthcare Application with IoT</vt:lpstr>
      <vt:lpstr>Healthcare Application with IoT</vt:lpstr>
      <vt:lpstr>Healthcare Application with IoT</vt:lpstr>
      <vt:lpstr>Healthcare Application with IoT</vt:lpstr>
      <vt:lpstr>Healthcare Application with IoT</vt:lpstr>
      <vt:lpstr>Healthcare Application with IoT</vt:lpstr>
      <vt:lpstr>Healthcare Application with IoT</vt:lpstr>
      <vt:lpstr>Healthcare Application with IoT</vt:lpstr>
      <vt:lpstr>Healthcare Application with IoT</vt:lpstr>
      <vt:lpstr>Healthcare Application with IoT</vt:lpstr>
      <vt:lpstr>IoT Application in Retail</vt:lpstr>
      <vt:lpstr>IoT Application in Retail</vt:lpstr>
      <vt:lpstr>IoT Application in Retail</vt:lpstr>
      <vt:lpstr>IoT Application in Retail</vt:lpstr>
      <vt:lpstr>IoT Application in Retail</vt:lpstr>
      <vt:lpstr>IoT Application in Retail</vt:lpstr>
      <vt:lpstr>IoT Application in Retail</vt:lpstr>
      <vt:lpstr>IoT Application in Retail</vt:lpstr>
      <vt:lpstr>IoT Application in Retail</vt:lpstr>
      <vt:lpstr>IoT Application in Retail</vt:lpstr>
      <vt:lpstr>IoT Application in Retail</vt:lpstr>
      <vt:lpstr>IoT Application in Retail</vt:lpstr>
      <vt:lpstr>Driver Assistance Application with IoT</vt:lpstr>
      <vt:lpstr>Driver Assistance Application with IoT</vt:lpstr>
      <vt:lpstr>Driver Assistance Application with IoT</vt:lpstr>
      <vt:lpstr>Driver Assistance Application with IoT</vt:lpstr>
      <vt:lpstr>Driver Assistance Application with IoT</vt:lpstr>
      <vt:lpstr>Driver Assistance Application with IoT</vt:lpstr>
      <vt:lpstr>Driver Assistance Application with IoT</vt:lpstr>
      <vt:lpstr>Driver Assistance Application with IoT</vt:lpstr>
      <vt:lpstr>Driver Assistance Application with IoT</vt:lpstr>
      <vt:lpstr>Driver Assistance Application with IoT</vt:lpstr>
      <vt:lpstr>Collision Impact Detection Using IoT</vt:lpstr>
      <vt:lpstr>Collision Impact Detection Using IoT</vt:lpstr>
      <vt:lpstr>Collision Impact Detection Using IoT</vt:lpstr>
      <vt:lpstr>Collision Impact Detection Using IoT</vt:lpstr>
      <vt:lpstr>Collision Impact Detection Using IoT</vt:lpstr>
      <vt:lpstr>Collision Impact Detection Using IoT</vt:lpstr>
      <vt:lpstr>Collision Impact Detection Using IoT</vt:lpstr>
      <vt:lpstr>Collision Impact Detection Using IoT</vt:lpstr>
      <vt:lpstr>Water Quality Monitoring - IoT Based Application</vt:lpstr>
      <vt:lpstr>Water Quality Monitoring - IoT Based Application</vt:lpstr>
      <vt:lpstr>Water Quality Monitoring - IoT Based Application</vt:lpstr>
      <vt:lpstr>Water Quality Monitoring - IoT Based Application</vt:lpstr>
      <vt:lpstr>Water Quality Monitoring - IoT Based Application</vt:lpstr>
      <vt:lpstr>Water Quality Monitoring - IoT Based Application</vt:lpstr>
      <vt:lpstr>Water Quality Monitoring - IoT Based Application</vt:lpstr>
      <vt:lpstr>Water Quality Monitoring - IoT Based Application</vt:lpstr>
      <vt:lpstr>Water Quality Monitoring - IoT Based Application</vt:lpstr>
      <vt:lpstr>Water Quality Monitoring - IoT Based Application</vt:lpstr>
      <vt:lpstr>Water Quality Monitoring - IoT Based Application</vt:lpstr>
      <vt:lpstr>Smart Lavatory - IoT Based Application</vt:lpstr>
      <vt:lpstr>Smart Lavatory - IoT Based Application</vt:lpstr>
      <vt:lpstr>Smart Lavatory - IoT Based Application</vt:lpstr>
      <vt:lpstr>Smart Lavatory - IoT Based Application</vt:lpstr>
      <vt:lpstr>Smart Lavatory - IoT Based Application</vt:lpstr>
      <vt:lpstr>Smart Lavatory - IoT Based Application</vt:lpstr>
      <vt:lpstr>Smart Lavatory - IoT Based Application</vt:lpstr>
      <vt:lpstr>Smart Lavatory - IoT Based Application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1047</cp:revision>
  <dcterms:created xsi:type="dcterms:W3CDTF">2020-05-01T05:09:15Z</dcterms:created>
  <dcterms:modified xsi:type="dcterms:W3CDTF">2021-06-07T02:55:02Z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0EA9FAA1-A2B1-492D-81C4-B082210C06D0</vt:lpwstr>
  </property>
  <property fmtid="{D5CDD505-2E9C-101B-9397-08002B2CF9AE}" pid="3" name="ArticulatePath">
    <vt:lpwstr>3160716 - IoT   Unit 1 – Introduction to Internet of Things</vt:lpwstr>
  </property>
</Properties>
</file>